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136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9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9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9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9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B0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boat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74920" y="0"/>
            <a:ext cx="711403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074920" y="0"/>
            <a:ext cx="7114032" cy="6858000"/>
          </a:xfrm>
          <a:prstGeom prst="rect">
            <a:avLst/>
          </a:prstGeom>
          <a:solidFill>
            <a:srgbClr val="0A0B0D"/>
          </a:solidFill>
          <a:ln>
            <a:solidFill>
              <a:srgbClr val="0A0B0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" y="0"/>
            <a:ext cx="5166360" cy="6858000"/>
          </a:xfrm>
          <a:prstGeom prst="rect">
            <a:avLst/>
          </a:prstGeom>
          <a:solidFill>
            <a:srgbClr val="0A0B0D"/>
          </a:solidFill>
          <a:ln>
            <a:solidFill>
              <a:srgbClr val="0A0B0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66928" y="502920"/>
            <a:ext cx="1225296" cy="365760"/>
          </a:xfrm>
          <a:prstGeom prst="roundRect">
            <a:avLst>
              <a:gd name="adj" fmla="val 12000"/>
            </a:avLst>
          </a:prstGeom>
          <a:solidFill>
            <a:srgbClr val="1C2025"/>
          </a:solidFill>
          <a:ln>
            <a:solidFill>
              <a:srgbClr val="C9A8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566928"/>
            <a:ext cx="105156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 i="0">
                <a:solidFill>
                  <a:srgbClr val="C9A86A"/>
                </a:solidFill>
                <a:latin typeface="Aptos Display"/>
              </a:rPr>
              <a:t>LESSINGER</a:t>
            </a:r>
            <a:endParaRPr sz="1100" b="1" i="0">
              <a:solidFill>
                <a:srgbClr val="C9A86A"/>
              </a:solidFill>
              <a:latin typeface="Aptos Display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6928" y="1325880"/>
            <a:ext cx="4297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1" i="0">
                <a:solidFill>
                  <a:srgbClr val="C9A86A"/>
                </a:solidFill>
                <a:latin typeface="Aptos"/>
              </a:rPr>
              <a:t>RACING FOIL 30</a:t>
            </a:r>
            <a:endParaRPr sz="13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6928" y="1664208"/>
            <a:ext cx="4480560" cy="1325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3700" b="1" i="0">
                <a:solidFill>
                  <a:srgbClr val="F4F2EE"/>
                </a:solidFill>
                <a:latin typeface="Aptos Display"/>
              </a:rPr>
              <a:t>LESSINGER
RACING FOIL 30</a:t>
            </a:r>
            <a:endParaRPr sz="3700" b="1" i="0">
              <a:solidFill>
                <a:srgbClr val="F4F2EE"/>
              </a:solidFill>
              <a:latin typeface="Aptos Display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5216" y="3246120"/>
            <a:ext cx="393192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 i="0">
                <a:solidFill>
                  <a:srgbClr val="A8ADB4"/>
                </a:solidFill>
                <a:latin typeface="Aptos"/>
              </a:rPr>
              <a:t>Luxury hydrofoil performance
for the next generation of coastal life.</a:t>
            </a:r>
            <a:endParaRPr sz="1700" b="0" i="0">
              <a:solidFill>
                <a:srgbClr val="A8ADB4"/>
              </a:solidFill>
              <a:latin typeface="Aptos"/>
            </a:endParaRPr>
          </a:p>
        </p:txBody>
      </p:sp>
      <p:cxnSp>
        <p:nvCxnSpPr>
          <p:cNvPr id="10" name="Connector 9"/>
          <p:cNvCxnSpPr/>
          <p:nvPr/>
        </p:nvCxnSpPr>
        <p:spPr>
          <a:xfrm>
            <a:off x="594360" y="4160520"/>
            <a:ext cx="1234440" cy="0"/>
          </a:xfrm>
          <a:prstGeom prst="line">
            <a:avLst/>
          </a:prstGeom>
          <a:ln w="38100">
            <a:solidFill>
              <a:srgbClr val="B52D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94360" y="4617720"/>
            <a:ext cx="39319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F4F2EE"/>
                </a:solidFill>
                <a:latin typeface="Aptos"/>
              </a:rPr>
              <a:t>CONFIDENTIAL INVESTOR PRESENTATION</a:t>
            </a:r>
            <a:endParaRPr sz="1000" b="1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4360" y="5010912"/>
            <a:ext cx="338328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C9A86A"/>
                </a:solidFill>
                <a:latin typeface="Aptos"/>
              </a:rPr>
              <a:t>€1.8M raise  •  30% equity  •  August 2026</a:t>
            </a:r>
            <a:endParaRPr sz="1000" b="0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4360" y="6172200"/>
            <a:ext cx="201168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 i="0">
                <a:solidFill>
                  <a:srgbClr val="A8ADB4"/>
                </a:solidFill>
                <a:latin typeface="Aptos"/>
              </a:rPr>
              <a:t>STÉPHANE SINGER</a:t>
            </a:r>
            <a:endParaRPr sz="900" b="1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35440" y="6217920"/>
            <a:ext cx="237744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100" b="1" i="0">
                <a:solidFill>
                  <a:srgbClr val="F4F2EE"/>
                </a:solidFill>
                <a:latin typeface="Aptos Display"/>
              </a:rPr>
              <a:t>DESIGNED TO FLY</a:t>
            </a:r>
            <a:endParaRPr sz="1100" b="1" i="0">
              <a:solidFill>
                <a:srgbClr val="F4F2EE"/>
              </a:solidFill>
              <a:latin typeface="Aptos Display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B0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boat5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0" y="0"/>
            <a:ext cx="649224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669280" y="0"/>
            <a:ext cx="6492240" cy="6858000"/>
          </a:xfrm>
          <a:prstGeom prst="rect">
            <a:avLst/>
          </a:prstGeom>
          <a:solidFill>
            <a:srgbClr val="0A0B0D"/>
          </a:solidFill>
          <a:ln>
            <a:solidFill>
              <a:srgbClr val="0A0B0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" y="0"/>
            <a:ext cx="5577840" cy="6858000"/>
          </a:xfrm>
          <a:prstGeom prst="rect">
            <a:avLst/>
          </a:prstGeom>
          <a:solidFill>
            <a:srgbClr val="0A0B0D"/>
          </a:solidFill>
          <a:ln>
            <a:solidFill>
              <a:srgbClr val="0A0B0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94360" y="594360"/>
            <a:ext cx="1225296" cy="365760"/>
          </a:xfrm>
          <a:prstGeom prst="roundRect">
            <a:avLst>
              <a:gd name="adj" fmla="val 12000"/>
            </a:avLst>
          </a:prstGeom>
          <a:solidFill>
            <a:srgbClr val="1C2025"/>
          </a:solidFill>
          <a:ln>
            <a:solidFill>
              <a:srgbClr val="C9A8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658368"/>
            <a:ext cx="105156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 i="0">
                <a:solidFill>
                  <a:srgbClr val="C9A86A"/>
                </a:solidFill>
                <a:latin typeface="Aptos Display"/>
              </a:rPr>
              <a:t>LESSINGER</a:t>
            </a:r>
            <a:endParaRPr sz="1100" b="1" i="0">
              <a:solidFill>
                <a:srgbClr val="C9A86A"/>
              </a:solidFill>
              <a:latin typeface="Aptos Display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" y="1417320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 i="0">
                <a:solidFill>
                  <a:srgbClr val="C9A86A"/>
                </a:solidFill>
                <a:latin typeface="Aptos"/>
              </a:rPr>
              <a:t>THE NEXT CHAPTER</a:t>
            </a:r>
            <a:endParaRPr sz="12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4360" y="1828800"/>
            <a:ext cx="4572000" cy="1143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3400" b="1" i="0">
                <a:solidFill>
                  <a:srgbClr val="F4F2EE"/>
                </a:solidFill>
                <a:latin typeface="Aptos Display"/>
              </a:rPr>
              <a:t>Build the boat
people remember.</a:t>
            </a:r>
            <a:endParaRPr sz="3400" b="1" i="0">
              <a:solidFill>
                <a:srgbClr val="F4F2EE"/>
              </a:solidFill>
              <a:latin typeface="Aptos Display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1792" y="3337560"/>
            <a:ext cx="4297680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 i="0">
                <a:solidFill>
                  <a:srgbClr val="A8ADB4"/>
                </a:solidFill>
                <a:latin typeface="Aptos"/>
              </a:rPr>
              <a:t>Lessinger Racing Foil 30 is not a faster boat.
It is a new way to arrive.</a:t>
            </a:r>
            <a:endParaRPr sz="1700" b="0" i="0">
              <a:solidFill>
                <a:srgbClr val="A8ADB4"/>
              </a:solidFill>
              <a:latin typeface="Aptos"/>
            </a:endParaRPr>
          </a:p>
        </p:txBody>
      </p:sp>
      <p:cxnSp>
        <p:nvCxnSpPr>
          <p:cNvPr id="10" name="Connector 9"/>
          <p:cNvCxnSpPr/>
          <p:nvPr/>
        </p:nvCxnSpPr>
        <p:spPr>
          <a:xfrm>
            <a:off x="621792" y="4434840"/>
            <a:ext cx="1389888" cy="0"/>
          </a:xfrm>
          <a:prstGeom prst="line">
            <a:avLst/>
          </a:prstGeom>
          <a:ln w="38100">
            <a:solidFill>
              <a:srgbClr val="B52D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21792" y="4892040"/>
            <a:ext cx="4114800" cy="21031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 i="0">
                <a:solidFill>
                  <a:srgbClr val="C9A86A"/>
                </a:solidFill>
                <a:latin typeface="Aptos"/>
              </a:rPr>
              <a:t>€1.8M  •  30%  •  CONFIDENTIAL</a:t>
            </a:r>
            <a:endParaRPr sz="11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1792" y="5989320"/>
            <a:ext cx="41148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F4F2EE"/>
                </a:solidFill>
                <a:latin typeface="Aptos"/>
              </a:rPr>
              <a:t>Stéphane Singer  |  Founder &amp; Managing Director</a:t>
            </a:r>
            <a:endParaRPr sz="1000" b="0" i="0">
              <a:solidFill>
                <a:srgbClr val="F4F2EE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B0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B52D36"/>
          </a:solidFill>
          <a:ln>
            <a:solidFill>
              <a:srgbClr val="B52D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713232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 i="0">
                <a:solidFill>
                  <a:srgbClr val="C9A86A"/>
                </a:solidFill>
                <a:latin typeface="Aptos"/>
              </a:rPr>
              <a:t>01 • THE FOUNDER</a:t>
            </a:r>
            <a:endParaRPr sz="9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920" y="585216"/>
            <a:ext cx="109728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 i="0">
                <a:solidFill>
                  <a:srgbClr val="F4F2EE"/>
                </a:solidFill>
                <a:latin typeface="Aptos Display"/>
              </a:rPr>
              <a:t>A founder-led platform for a new luxury category</a:t>
            </a:r>
            <a:endParaRPr sz="2700" b="1" i="0">
              <a:solidFill>
                <a:srgbClr val="F4F2EE"/>
              </a:solidFill>
              <a:latin typeface="Aptos Display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01400" y="347472"/>
            <a:ext cx="50292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000" b="1" i="0">
                <a:solidFill>
                  <a:srgbClr val="A8ADB4"/>
                </a:solidFill>
                <a:latin typeface="Aptos"/>
              </a:rPr>
              <a:t>02</a:t>
            </a:r>
            <a:endParaRPr sz="1000" b="1" i="0">
              <a:solidFill>
                <a:srgbClr val="A8ADB4"/>
              </a:solidFill>
              <a:latin typeface="Aptos"/>
            </a:endParaRPr>
          </a:p>
        </p:txBody>
      </p:sp>
      <p:pic>
        <p:nvPicPr>
          <p:cNvPr id="6" name="Picture 5" descr="boatsq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417320"/>
            <a:ext cx="2880360" cy="452628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48640" y="5349240"/>
            <a:ext cx="2880360" cy="566928"/>
          </a:xfrm>
          <a:prstGeom prst="roundRect">
            <a:avLst>
              <a:gd name="adj" fmla="val 12000"/>
            </a:avLst>
          </a:prstGeom>
          <a:solidFill>
            <a:srgbClr val="B52D36"/>
          </a:solidFill>
          <a:ln>
            <a:solidFill>
              <a:srgbClr val="B52D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5513832"/>
            <a:ext cx="25146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 i="0">
                <a:solidFill>
                  <a:srgbClr val="F4F2EE"/>
                </a:solidFill>
                <a:latin typeface="Aptos"/>
              </a:rPr>
              <a:t>STÉPHANE SINGER</a:t>
            </a:r>
            <a:endParaRPr sz="1100" b="1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94760" y="1417320"/>
            <a:ext cx="4114800" cy="3474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2300" b="1" i="0">
                <a:solidFill>
                  <a:srgbClr val="C9A86A"/>
                </a:solidFill>
                <a:latin typeface="Aptos Display"/>
              </a:rPr>
              <a:t>Stéphane Singer</a:t>
            </a:r>
            <a:endParaRPr sz="2300" b="1" i="0">
              <a:solidFill>
                <a:srgbClr val="C9A86A"/>
              </a:solidFill>
              <a:latin typeface="Aptos Display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94760" y="1810512"/>
            <a:ext cx="41148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 i="0">
                <a:solidFill>
                  <a:srgbClr val="F4F2EE"/>
                </a:solidFill>
                <a:latin typeface="Aptos"/>
              </a:rPr>
              <a:t>Founder &amp; Managing Director</a:t>
            </a:r>
            <a:endParaRPr sz="1200" b="1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94760" y="2267712"/>
            <a:ext cx="3886200" cy="10241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800" b="0" i="0">
                <a:solidFill>
                  <a:srgbClr val="F4F2EE"/>
                </a:solidFill>
                <a:latin typeface="Aptos"/>
              </a:rPr>
              <a:t>A product vision shaped by
high-performance yachting,
luxury automotive design and
naval innovation.</a:t>
            </a:r>
            <a:endParaRPr sz="1800" b="0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94760" y="3566160"/>
            <a:ext cx="105156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 i="0">
                <a:solidFill>
                  <a:srgbClr val="C9A86A"/>
                </a:solidFill>
                <a:latin typeface="Aptos"/>
              </a:rPr>
              <a:t>PERFORMANCE</a:t>
            </a:r>
            <a:endParaRPr sz="9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92040" y="3566160"/>
            <a:ext cx="3566160" cy="3383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 i="0">
                <a:solidFill>
                  <a:srgbClr val="A8ADB4"/>
                </a:solidFill>
                <a:latin typeface="Aptos"/>
              </a:rPr>
              <a:t>Race-bred thinking applied to quiet, efficient coastal mobility.</a:t>
            </a:r>
            <a:endParaRPr sz="1100" b="0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94760" y="4224528"/>
            <a:ext cx="105156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 i="0">
                <a:solidFill>
                  <a:srgbClr val="C9A86A"/>
                </a:solidFill>
                <a:latin typeface="Aptos"/>
              </a:rPr>
              <a:t>LUXURY</a:t>
            </a:r>
            <a:endParaRPr sz="9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92040" y="4224528"/>
            <a:ext cx="3566160" cy="3383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 i="0">
                <a:solidFill>
                  <a:srgbClr val="A8ADB4"/>
                </a:solidFill>
                <a:latin typeface="Aptos"/>
              </a:rPr>
              <a:t>A tactile, bespoke product language — from cockpit to teak deck.</a:t>
            </a:r>
            <a:endParaRPr sz="1100" b="0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94760" y="4882896"/>
            <a:ext cx="105156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 i="0">
                <a:solidFill>
                  <a:srgbClr val="C9A86A"/>
                </a:solidFill>
                <a:latin typeface="Aptos"/>
              </a:rPr>
              <a:t>EXECUTION</a:t>
            </a:r>
            <a:endParaRPr sz="9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92040" y="4882896"/>
            <a:ext cx="3566160" cy="3383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 i="0">
                <a:solidFill>
                  <a:srgbClr val="A8ADB4"/>
                </a:solidFill>
                <a:latin typeface="Aptos"/>
              </a:rPr>
              <a:t>A clear path from prototype validation to selective production.</a:t>
            </a:r>
            <a:endParaRPr sz="1100" b="0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458200" y="1417320"/>
            <a:ext cx="3154680" cy="4526280"/>
          </a:xfrm>
          <a:prstGeom prst="roundRect">
            <a:avLst>
              <a:gd name="adj" fmla="val 12000"/>
            </a:avLst>
          </a:prstGeom>
          <a:solidFill>
            <a:srgbClr val="14171B"/>
          </a:solidFill>
          <a:ln>
            <a:solidFill>
              <a:srgbClr val="14171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796528" y="1737360"/>
            <a:ext cx="237744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C9A86A"/>
                </a:solidFill>
                <a:latin typeface="Aptos"/>
              </a:rPr>
              <a:t>THE ASK</a:t>
            </a:r>
            <a:endParaRPr sz="10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796528" y="2148840"/>
            <a:ext cx="22860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3300" b="1" i="0">
                <a:solidFill>
                  <a:srgbClr val="F4F2EE"/>
                </a:solidFill>
                <a:latin typeface="Aptos Display"/>
              </a:rPr>
              <a:t>€1.8M</a:t>
            </a:r>
            <a:endParaRPr sz="3300" b="1" i="0">
              <a:solidFill>
                <a:srgbClr val="F4F2EE"/>
              </a:solidFill>
              <a:latin typeface="Aptos Display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796528" y="2670048"/>
            <a:ext cx="22860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A8ADB4"/>
                </a:solidFill>
                <a:latin typeface="Aptos"/>
              </a:rPr>
              <a:t>for 30% equity</a:t>
            </a:r>
            <a:endParaRPr sz="1300" b="0" i="0">
              <a:solidFill>
                <a:srgbClr val="A8ADB4"/>
              </a:solidFill>
              <a:latin typeface="Aptos"/>
            </a:endParaRPr>
          </a:p>
        </p:txBody>
      </p:sp>
      <p:cxnSp>
        <p:nvCxnSpPr>
          <p:cNvPr id="22" name="Connector 21"/>
          <p:cNvCxnSpPr/>
          <p:nvPr/>
        </p:nvCxnSpPr>
        <p:spPr>
          <a:xfrm>
            <a:off x="8796528" y="3200400"/>
            <a:ext cx="2404872" cy="0"/>
          </a:xfrm>
          <a:prstGeom prst="line">
            <a:avLst/>
          </a:prstGeom>
          <a:ln w="12700">
            <a:solidFill>
              <a:srgbClr val="3035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796528" y="3493008"/>
            <a:ext cx="246888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 i="0">
                <a:solidFill>
                  <a:srgbClr val="A8ADB4"/>
                </a:solidFill>
                <a:latin typeface="Aptos"/>
              </a:rPr>
              <a:t>PRE-MONEY</a:t>
            </a:r>
            <a:endParaRPr sz="900" b="1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287000" y="3465576"/>
            <a:ext cx="914400" cy="21031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400" b="1" i="0">
                <a:solidFill>
                  <a:srgbClr val="F4F2EE"/>
                </a:solidFill>
                <a:latin typeface="Aptos"/>
              </a:rPr>
              <a:t>€4.2M</a:t>
            </a:r>
            <a:endParaRPr sz="1400" b="1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796528" y="3886200"/>
            <a:ext cx="246888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 i="0">
                <a:solidFill>
                  <a:srgbClr val="A8ADB4"/>
                </a:solidFill>
                <a:latin typeface="Aptos"/>
              </a:rPr>
              <a:t>POST-MONEY</a:t>
            </a:r>
            <a:endParaRPr sz="900" b="1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287000" y="3858768"/>
            <a:ext cx="914400" cy="21031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400" b="1" i="0">
                <a:solidFill>
                  <a:srgbClr val="F4F2EE"/>
                </a:solidFill>
                <a:latin typeface="Aptos"/>
              </a:rPr>
              <a:t>€6.0M</a:t>
            </a:r>
            <a:endParaRPr sz="1400" b="1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8796528" y="4892040"/>
            <a:ext cx="2377440" cy="310896"/>
          </a:xfrm>
          <a:prstGeom prst="roundRect">
            <a:avLst>
              <a:gd name="adj" fmla="val 12000"/>
            </a:avLst>
          </a:prstGeom>
          <a:solidFill>
            <a:srgbClr val="B52D36"/>
          </a:solidFill>
          <a:ln>
            <a:solidFill>
              <a:srgbClr val="B52D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887967" y="4956048"/>
            <a:ext cx="219456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 i="0">
                <a:solidFill>
                  <a:srgbClr val="F4F2EE"/>
                </a:solidFill>
                <a:latin typeface="Aptos"/>
              </a:rPr>
              <a:t>FOUNDER-LED / ASSET-LIGHT</a:t>
            </a:r>
            <a:endParaRPr sz="900" b="1" i="0">
              <a:solidFill>
                <a:srgbClr val="F4F2EE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B0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B52D36"/>
          </a:solidFill>
          <a:ln>
            <a:solidFill>
              <a:srgbClr val="B52D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713232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 i="0">
                <a:solidFill>
                  <a:srgbClr val="C9A86A"/>
                </a:solidFill>
                <a:latin typeface="Aptos"/>
              </a:rPr>
              <a:t>02 • DESIGN LANGUAGE</a:t>
            </a:r>
            <a:endParaRPr sz="9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920" y="585216"/>
            <a:ext cx="109728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 i="0">
                <a:solidFill>
                  <a:srgbClr val="F4F2EE"/>
                </a:solidFill>
                <a:latin typeface="Aptos Display"/>
              </a:rPr>
              <a:t>A cockpit and sunbed engineered as a private members’ club</a:t>
            </a:r>
            <a:endParaRPr sz="2700" b="1" i="0">
              <a:solidFill>
                <a:srgbClr val="F4F2EE"/>
              </a:solidFill>
              <a:latin typeface="Aptos Display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01400" y="347472"/>
            <a:ext cx="50292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000" b="1" i="0">
                <a:solidFill>
                  <a:srgbClr val="A8ADB4"/>
                </a:solidFill>
                <a:latin typeface="Aptos"/>
              </a:rPr>
              <a:t>03</a:t>
            </a:r>
            <a:endParaRPr sz="1000" b="1" i="0">
              <a:solidFill>
                <a:srgbClr val="A8ADB4"/>
              </a:solidFill>
              <a:latin typeface="Aptos"/>
            </a:endParaRPr>
          </a:p>
        </p:txBody>
      </p:sp>
      <p:pic>
        <p:nvPicPr>
          <p:cNvPr id="6" name="Picture 5" descr="boat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298448"/>
            <a:ext cx="5577840" cy="416052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48640" y="5440680"/>
            <a:ext cx="5577840" cy="566928"/>
          </a:xfrm>
          <a:prstGeom prst="roundRect">
            <a:avLst>
              <a:gd name="adj" fmla="val 12000"/>
            </a:avLst>
          </a:prstGeom>
          <a:solidFill>
            <a:srgbClr val="B52D36"/>
          </a:solidFill>
          <a:ln>
            <a:solidFill>
              <a:srgbClr val="B52D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68096" y="5614416"/>
            <a:ext cx="51206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F4F2EE"/>
                </a:solidFill>
                <a:latin typeface="Aptos"/>
              </a:rPr>
              <a:t>GARANCE RED LEATHER • TEAK DECK • CARBON DETAILING</a:t>
            </a:r>
            <a:endParaRPr sz="1000" b="1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92240" y="1353312"/>
            <a:ext cx="48006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2500" b="1" i="0">
                <a:solidFill>
                  <a:srgbClr val="F4F2EE"/>
                </a:solidFill>
                <a:latin typeface="Aptos Display"/>
              </a:rPr>
              <a:t>Retro-futurist,
not retro.</a:t>
            </a:r>
            <a:endParaRPr sz="2500" b="1" i="0">
              <a:solidFill>
                <a:srgbClr val="F4F2EE"/>
              </a:solidFill>
              <a:latin typeface="Aptos Display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92240" y="2240280"/>
            <a:ext cx="4617720" cy="5943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300" b="0" i="0">
                <a:solidFill>
                  <a:srgbClr val="A8ADB4"/>
                </a:solidFill>
                <a:latin typeface="Aptos"/>
              </a:rPr>
              <a:t>Dual navigation displays. Carbon / leather wheel.
A low-slung helm, wrapped in tactile materials.</a:t>
            </a:r>
            <a:endParaRPr sz="1300" b="0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492240" y="3154680"/>
            <a:ext cx="237744" cy="237744"/>
          </a:xfrm>
          <a:prstGeom prst="roundRect">
            <a:avLst>
              <a:gd name="adj" fmla="val 12000"/>
            </a:avLst>
          </a:prstGeom>
          <a:solidFill>
            <a:srgbClr val="B52D36"/>
          </a:solidFill>
          <a:ln>
            <a:solidFill>
              <a:srgbClr val="B52D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03720" y="3145536"/>
            <a:ext cx="1874519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F4F2EE"/>
                </a:solidFill>
                <a:latin typeface="Aptos"/>
              </a:rPr>
              <a:t>MIDNIGHT BLACK</a:t>
            </a:r>
            <a:endParaRPr sz="1000" b="1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823960" y="3145536"/>
            <a:ext cx="210312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A8ADB4"/>
                </a:solidFill>
                <a:latin typeface="Aptos"/>
              </a:rPr>
              <a:t>Crimson Red</a:t>
            </a:r>
            <a:endParaRPr sz="1000" b="0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492240" y="3867912"/>
            <a:ext cx="237744" cy="237744"/>
          </a:xfrm>
          <a:prstGeom prst="roundRect">
            <a:avLst>
              <a:gd name="adj" fmla="val 12000"/>
            </a:avLst>
          </a:prstGeom>
          <a:solidFill>
            <a:srgbClr val="547B93"/>
          </a:solidFill>
          <a:ln>
            <a:solidFill>
              <a:srgbClr val="547B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903720" y="3858768"/>
            <a:ext cx="1874519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F4F2EE"/>
                </a:solidFill>
                <a:latin typeface="Aptos"/>
              </a:rPr>
              <a:t>MONACO BLUE</a:t>
            </a:r>
            <a:endParaRPr sz="1000" b="1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23960" y="3858768"/>
            <a:ext cx="210312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A8ADB4"/>
                </a:solidFill>
                <a:latin typeface="Aptos"/>
              </a:rPr>
              <a:t>Camel</a:t>
            </a:r>
            <a:endParaRPr sz="1000" b="0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492240" y="4581144"/>
            <a:ext cx="237744" cy="237744"/>
          </a:xfrm>
          <a:prstGeom prst="roundRect">
            <a:avLst>
              <a:gd name="adj" fmla="val 12000"/>
            </a:avLst>
          </a:prstGeom>
          <a:solidFill>
            <a:srgbClr val="F4F2EE"/>
          </a:solidFill>
          <a:ln>
            <a:solidFill>
              <a:srgbClr val="F4F2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903720" y="4572000"/>
            <a:ext cx="1874519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F4F2EE"/>
                </a:solidFill>
                <a:latin typeface="Aptos"/>
              </a:rPr>
              <a:t>PURE WHITE</a:t>
            </a:r>
            <a:endParaRPr sz="1000" b="1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823960" y="4572000"/>
            <a:ext cx="210312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A8ADB4"/>
                </a:solidFill>
                <a:latin typeface="Aptos"/>
              </a:rPr>
              <a:t>Titanium Grey</a:t>
            </a:r>
            <a:endParaRPr sz="1000" b="0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92240" y="5440680"/>
            <a:ext cx="466344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C9A86A"/>
                </a:solidFill>
                <a:latin typeface="Aptos"/>
              </a:rPr>
              <a:t>ONE HULL. THREE SIGNATURES.</a:t>
            </a:r>
            <a:endParaRPr sz="1000" b="1" i="0">
              <a:solidFill>
                <a:srgbClr val="C9A86A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B0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B52D36"/>
          </a:solidFill>
          <a:ln>
            <a:solidFill>
              <a:srgbClr val="B52D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713232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 i="0">
                <a:solidFill>
                  <a:srgbClr val="C9A86A"/>
                </a:solidFill>
                <a:latin typeface="Aptos"/>
              </a:rPr>
              <a:t>03 • PRODUCT ARCHITECTURE</a:t>
            </a:r>
            <a:endParaRPr sz="9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920" y="585216"/>
            <a:ext cx="109728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 i="0">
                <a:solidFill>
                  <a:srgbClr val="F4F2EE"/>
                </a:solidFill>
                <a:latin typeface="Aptos Display"/>
              </a:rPr>
              <a:t>30 feet of composite drama — tuned around the foil flight envelope</a:t>
            </a:r>
            <a:endParaRPr sz="2700" b="1" i="0">
              <a:solidFill>
                <a:srgbClr val="F4F2EE"/>
              </a:solidFill>
              <a:latin typeface="Aptos Display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01400" y="347472"/>
            <a:ext cx="50292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000" b="1" i="0">
                <a:solidFill>
                  <a:srgbClr val="A8ADB4"/>
                </a:solidFill>
                <a:latin typeface="Aptos"/>
              </a:rPr>
              <a:t>04</a:t>
            </a:r>
            <a:endParaRPr sz="1000" b="1" i="0">
              <a:solidFill>
                <a:srgbClr val="A8ADB4"/>
              </a:solidFill>
              <a:latin typeface="Aptos"/>
            </a:endParaRPr>
          </a:p>
        </p:txBody>
      </p:sp>
      <p:pic>
        <p:nvPicPr>
          <p:cNvPr id="6" name="Picture 5" descr="boat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40880" y="1307592"/>
            <a:ext cx="4617720" cy="27432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7040880" y="4160520"/>
            <a:ext cx="4617720" cy="1298448"/>
          </a:xfrm>
          <a:prstGeom prst="roundRect">
            <a:avLst>
              <a:gd name="adj" fmla="val 12000"/>
            </a:avLst>
          </a:prstGeom>
          <a:solidFill>
            <a:srgbClr val="14171B"/>
          </a:solidFill>
          <a:ln>
            <a:solidFill>
              <a:srgbClr val="14171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269480" y="4370832"/>
            <a:ext cx="41148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C9A86A"/>
                </a:solidFill>
                <a:latin typeface="Aptos"/>
              </a:rPr>
              <a:t>DESIGN TARGETS</a:t>
            </a:r>
            <a:endParaRPr sz="10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69480" y="4736592"/>
            <a:ext cx="416052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F4F2EE"/>
                </a:solidFill>
                <a:latin typeface="Aptos"/>
              </a:rPr>
              <a:t>5–6 passengers  |  8–8.5 m LOA
1.7–2.0 t target mass  |  Carbon / glass composite</a:t>
            </a:r>
            <a:endParaRPr sz="1200" b="0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48640" y="1417320"/>
            <a:ext cx="5897880" cy="4297680"/>
          </a:xfrm>
          <a:prstGeom prst="roundRect">
            <a:avLst>
              <a:gd name="adj" fmla="val 12000"/>
            </a:avLst>
          </a:prstGeom>
          <a:solidFill>
            <a:srgbClr val="14171B"/>
          </a:solidFill>
          <a:ln>
            <a:solidFill>
              <a:srgbClr val="14171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1682496"/>
            <a:ext cx="420624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C9A86A"/>
                </a:solidFill>
                <a:latin typeface="Aptos"/>
              </a:rPr>
              <a:t>SIDE PROFILE / SYSTEMS MAP</a:t>
            </a:r>
            <a:endParaRPr sz="10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14400" y="2971800"/>
            <a:ext cx="4937760" cy="914400"/>
          </a:xfrm>
          <a:prstGeom prst="roundRect">
            <a:avLst>
              <a:gd name="adj" fmla="val 12000"/>
            </a:avLst>
          </a:prstGeom>
          <a:solidFill>
            <a:srgbClr val="7D2028"/>
          </a:solidFill>
          <a:ln>
            <a:solidFill>
              <a:srgbClr val="B52D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" name="Connector 12"/>
          <p:cNvCxnSpPr/>
          <p:nvPr/>
        </p:nvCxnSpPr>
        <p:spPr>
          <a:xfrm flipH="1">
            <a:off x="1664208" y="3703320"/>
            <a:ext cx="164592" cy="1188720"/>
          </a:xfrm>
          <a:prstGeom prst="line">
            <a:avLst/>
          </a:prstGeom>
          <a:ln w="25400">
            <a:solidFill>
              <a:srgbClr val="C9A86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>
            <a:off x="1664208" y="4892040"/>
            <a:ext cx="1216152" cy="0"/>
          </a:xfrm>
          <a:prstGeom prst="line">
            <a:avLst/>
          </a:prstGeom>
          <a:ln w="38100">
            <a:solidFill>
              <a:srgbClr val="C9A86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371600" y="5084064"/>
            <a:ext cx="13716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 i="0">
                <a:solidFill>
                  <a:srgbClr val="C9A86A"/>
                </a:solidFill>
                <a:latin typeface="Aptos"/>
              </a:rPr>
              <a:t>INVERSE T-FOIL</a:t>
            </a:r>
            <a:endParaRPr sz="900" b="1" i="0">
              <a:solidFill>
                <a:srgbClr val="C9A86A"/>
              </a:solidFill>
              <a:latin typeface="Aptos"/>
            </a:endParaRPr>
          </a:p>
        </p:txBody>
      </p:sp>
      <p:cxnSp>
        <p:nvCxnSpPr>
          <p:cNvPr id="16" name="Connector 15"/>
          <p:cNvCxnSpPr/>
          <p:nvPr/>
        </p:nvCxnSpPr>
        <p:spPr>
          <a:xfrm flipH="1">
            <a:off x="4270248" y="3703320"/>
            <a:ext cx="164592" cy="1188720"/>
          </a:xfrm>
          <a:prstGeom prst="line">
            <a:avLst/>
          </a:prstGeom>
          <a:ln w="25400">
            <a:solidFill>
              <a:srgbClr val="C9A86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270248" y="4892040"/>
            <a:ext cx="1216152" cy="0"/>
          </a:xfrm>
          <a:prstGeom prst="line">
            <a:avLst/>
          </a:prstGeom>
          <a:ln w="38100">
            <a:solidFill>
              <a:srgbClr val="C9A86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977639" y="5084064"/>
            <a:ext cx="13716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 i="0">
                <a:solidFill>
                  <a:srgbClr val="C9A86A"/>
                </a:solidFill>
                <a:latin typeface="Aptos"/>
              </a:rPr>
              <a:t>INVERSE T-FOIL</a:t>
            </a:r>
            <a:endParaRPr sz="900" b="1" i="0">
              <a:solidFill>
                <a:srgbClr val="C9A86A"/>
              </a:solidFill>
              <a:latin typeface="Aptos"/>
            </a:endParaRPr>
          </a:p>
        </p:txBody>
      </p:sp>
      <p:cxnSp>
        <p:nvCxnSpPr>
          <p:cNvPr id="19" name="Connector 18"/>
          <p:cNvCxnSpPr/>
          <p:nvPr/>
        </p:nvCxnSpPr>
        <p:spPr>
          <a:xfrm>
            <a:off x="1051560" y="3886200"/>
            <a:ext cx="4251960" cy="0"/>
          </a:xfrm>
          <a:prstGeom prst="line">
            <a:avLst/>
          </a:prstGeom>
          <a:ln w="12700">
            <a:solidFill>
              <a:srgbClr val="F4F2EE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051560" y="4069080"/>
            <a:ext cx="19202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F4F2EE"/>
                </a:solidFill>
                <a:latin typeface="Aptos"/>
              </a:rPr>
              <a:t>automatic foiling @ 16 kn</a:t>
            </a:r>
            <a:endParaRPr sz="1000" b="1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14400" y="2423160"/>
            <a:ext cx="109728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 i="0">
                <a:solidFill>
                  <a:srgbClr val="A8ADB4"/>
                </a:solidFill>
                <a:latin typeface="Aptos"/>
              </a:rPr>
              <a:t>COCKPIT</a:t>
            </a:r>
            <a:endParaRPr sz="900" b="1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97680" y="2423160"/>
            <a:ext cx="109728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 i="0">
                <a:solidFill>
                  <a:srgbClr val="A8ADB4"/>
                </a:solidFill>
                <a:latin typeface="Aptos"/>
              </a:rPr>
              <a:t>SUNBED</a:t>
            </a:r>
            <a:endParaRPr sz="900" b="1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7315200" y="5715000"/>
            <a:ext cx="2011680" cy="310896"/>
          </a:xfrm>
          <a:prstGeom prst="roundRect">
            <a:avLst>
              <a:gd name="adj" fmla="val 12000"/>
            </a:avLst>
          </a:prstGeom>
          <a:solidFill>
            <a:srgbClr val="C9A86A"/>
          </a:solidFill>
          <a:ln>
            <a:solidFill>
              <a:srgbClr val="C9A8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406640" y="5779008"/>
            <a:ext cx="182880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 i="0">
                <a:solidFill>
                  <a:srgbClr val="0A0B0D"/>
                </a:solidFill>
                <a:latin typeface="Aptos"/>
              </a:rPr>
              <a:t>TARGET PLATFORM</a:t>
            </a:r>
            <a:endParaRPr sz="900" b="1" i="0">
              <a:solidFill>
                <a:srgbClr val="0A0B0D"/>
              </a:solidFill>
              <a:latin typeface="Apto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509760" y="5769864"/>
            <a:ext cx="196596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 i="0">
                <a:solidFill>
                  <a:srgbClr val="A8ADB4"/>
                </a:solidFill>
                <a:latin typeface="Aptos"/>
              </a:rPr>
              <a:t>Validation via CFD + prototype</a:t>
            </a:r>
            <a:endParaRPr sz="900" b="0" i="0">
              <a:solidFill>
                <a:srgbClr val="A8ADB4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B0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B52D36"/>
          </a:solidFill>
          <a:ln>
            <a:solidFill>
              <a:srgbClr val="B52D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713232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 i="0">
                <a:solidFill>
                  <a:srgbClr val="C9A86A"/>
                </a:solidFill>
                <a:latin typeface="Aptos"/>
              </a:rPr>
              <a:t>04 • HYDRODYNAMICS</a:t>
            </a:r>
            <a:endParaRPr sz="9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920" y="585216"/>
            <a:ext cx="109728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 i="0">
                <a:solidFill>
                  <a:srgbClr val="F4F2EE"/>
                </a:solidFill>
                <a:latin typeface="Aptos Display"/>
              </a:rPr>
              <a:t>The sensation of flight, made legible in engineering terms</a:t>
            </a:r>
            <a:endParaRPr sz="2700" b="1" i="0">
              <a:solidFill>
                <a:srgbClr val="F4F2EE"/>
              </a:solidFill>
              <a:latin typeface="Aptos Display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01400" y="347472"/>
            <a:ext cx="50292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000" b="1" i="0">
                <a:solidFill>
                  <a:srgbClr val="A8ADB4"/>
                </a:solidFill>
                <a:latin typeface="Aptos"/>
              </a:rPr>
              <a:t>05</a:t>
            </a:r>
            <a:endParaRPr sz="1000" b="1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48640" y="1325880"/>
            <a:ext cx="6400800" cy="5029200"/>
          </a:xfrm>
          <a:prstGeom prst="roundRect">
            <a:avLst>
              <a:gd name="adj" fmla="val 12000"/>
            </a:avLst>
          </a:prstGeom>
          <a:solidFill>
            <a:srgbClr val="14171B"/>
          </a:solidFill>
          <a:ln>
            <a:solidFill>
              <a:srgbClr val="14171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1600200"/>
            <a:ext cx="36576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C9A86A"/>
                </a:solidFill>
                <a:latin typeface="Aptos"/>
              </a:rPr>
              <a:t>INVERSE T-FOILS / FLIGHT CONTROL</a:t>
            </a:r>
            <a:endParaRPr sz="1000" b="1" i="0">
              <a:solidFill>
                <a:srgbClr val="C9A86A"/>
              </a:solidFill>
              <a:latin typeface="Aptos"/>
            </a:endParaRPr>
          </a:p>
        </p:txBody>
      </p:sp>
      <p:cxnSp>
        <p:nvCxnSpPr>
          <p:cNvPr id="8" name="Connector 7"/>
          <p:cNvCxnSpPr/>
          <p:nvPr/>
        </p:nvCxnSpPr>
        <p:spPr>
          <a:xfrm>
            <a:off x="914400" y="4023360"/>
            <a:ext cx="5577840" cy="0"/>
          </a:xfrm>
          <a:prstGeom prst="line">
            <a:avLst/>
          </a:prstGeom>
          <a:ln w="25400">
            <a:solidFill>
              <a:srgbClr val="547B9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914400" y="4160520"/>
            <a:ext cx="128016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 i="0">
                <a:solidFill>
                  <a:srgbClr val="547B93"/>
                </a:solidFill>
                <a:latin typeface="Aptos"/>
              </a:rPr>
              <a:t>WATERLINE</a:t>
            </a:r>
            <a:endParaRPr sz="900" b="1" i="0">
              <a:solidFill>
                <a:srgbClr val="547B93"/>
              </a:solidFill>
              <a:latin typeface="Apto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828800" y="2926080"/>
            <a:ext cx="3291840" cy="502920"/>
          </a:xfrm>
          <a:prstGeom prst="roundRect">
            <a:avLst>
              <a:gd name="adj" fmla="val 12000"/>
            </a:avLst>
          </a:prstGeom>
          <a:solidFill>
            <a:srgbClr val="7D2028"/>
          </a:solidFill>
          <a:ln>
            <a:solidFill>
              <a:srgbClr val="B52D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514600" y="3090672"/>
            <a:ext cx="182880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 i="0">
                <a:solidFill>
                  <a:srgbClr val="F4F2EE"/>
                </a:solidFill>
                <a:latin typeface="Aptos"/>
              </a:rPr>
              <a:t>CARBON COMPOSITE HULL</a:t>
            </a:r>
            <a:endParaRPr sz="900" b="1" i="0">
              <a:solidFill>
                <a:srgbClr val="F4F2EE"/>
              </a:solidFill>
              <a:latin typeface="Aptos"/>
            </a:endParaRPr>
          </a:p>
        </p:txBody>
      </p:sp>
      <p:cxnSp>
        <p:nvCxnSpPr>
          <p:cNvPr id="12" name="Connector 11"/>
          <p:cNvCxnSpPr/>
          <p:nvPr/>
        </p:nvCxnSpPr>
        <p:spPr>
          <a:xfrm flipH="1">
            <a:off x="2359151" y="3429000"/>
            <a:ext cx="201169" cy="1828800"/>
          </a:xfrm>
          <a:prstGeom prst="line">
            <a:avLst/>
          </a:prstGeom>
          <a:ln w="38100">
            <a:solidFill>
              <a:srgbClr val="C9A86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2359151" y="5257800"/>
            <a:ext cx="1161288" cy="0"/>
          </a:xfrm>
          <a:prstGeom prst="line">
            <a:avLst/>
          </a:prstGeom>
          <a:ln w="50800">
            <a:solidFill>
              <a:srgbClr val="C9A86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 flipH="1">
            <a:off x="4187952" y="3429000"/>
            <a:ext cx="201168" cy="1828800"/>
          </a:xfrm>
          <a:prstGeom prst="line">
            <a:avLst/>
          </a:prstGeom>
          <a:ln w="38100">
            <a:solidFill>
              <a:srgbClr val="C9A86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4187952" y="5257800"/>
            <a:ext cx="1161288" cy="0"/>
          </a:xfrm>
          <a:prstGeom prst="line">
            <a:avLst/>
          </a:prstGeom>
          <a:ln w="50800">
            <a:solidFill>
              <a:srgbClr val="C9A86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4937760" y="2194560"/>
            <a:ext cx="0" cy="548640"/>
          </a:xfrm>
          <a:prstGeom prst="line">
            <a:avLst/>
          </a:prstGeom>
          <a:ln w="12700">
            <a:solidFill>
              <a:srgbClr val="F4F2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074920" y="2121408"/>
            <a:ext cx="128016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F4F2EE"/>
                </a:solidFill>
                <a:latin typeface="Aptos"/>
              </a:rPr>
              <a:t>lift
+ stability</a:t>
            </a:r>
            <a:endParaRPr sz="1000" b="1" i="0">
              <a:solidFill>
                <a:srgbClr val="F4F2EE"/>
              </a:solidFill>
              <a:latin typeface="Aptos"/>
            </a:endParaRPr>
          </a:p>
        </p:txBody>
      </p:sp>
      <p:cxnSp>
        <p:nvCxnSpPr>
          <p:cNvPr id="18" name="Connector 17"/>
          <p:cNvCxnSpPr/>
          <p:nvPr/>
        </p:nvCxnSpPr>
        <p:spPr>
          <a:xfrm>
            <a:off x="2560320" y="2377440"/>
            <a:ext cx="0" cy="457200"/>
          </a:xfrm>
          <a:prstGeom prst="line">
            <a:avLst/>
          </a:prstGeom>
          <a:ln w="12700">
            <a:solidFill>
              <a:srgbClr val="F4F2E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14400" y="2176272"/>
            <a:ext cx="155448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F4F2EE"/>
                </a:solidFill>
                <a:latin typeface="Aptos"/>
              </a:rPr>
              <a:t>gyroscopic
flight stabilization</a:t>
            </a:r>
            <a:endParaRPr sz="1000" b="1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315200" y="1417320"/>
            <a:ext cx="4251960" cy="868680"/>
          </a:xfrm>
          <a:prstGeom prst="roundRect">
            <a:avLst>
              <a:gd name="adj" fmla="val 12000"/>
            </a:avLst>
          </a:prstGeom>
          <a:solidFill>
            <a:srgbClr val="14171B"/>
          </a:solidFill>
          <a:ln>
            <a:solidFill>
              <a:srgbClr val="14171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452360" y="1527048"/>
            <a:ext cx="397764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>
                <a:solidFill>
                  <a:srgbClr val="C9A86A"/>
                </a:solidFill>
                <a:latin typeface="Aptos Display"/>
              </a:rPr>
              <a:t>16 kn</a:t>
            </a:r>
            <a:endParaRPr sz="2400" b="1" i="0">
              <a:solidFill>
                <a:srgbClr val="C9A86A"/>
              </a:solidFill>
              <a:latin typeface="Aptos Display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452360" y="1929384"/>
            <a:ext cx="39776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 i="0">
                <a:solidFill>
                  <a:srgbClr val="A8ADB4"/>
                </a:solidFill>
                <a:latin typeface="Aptos"/>
              </a:rPr>
              <a:t>automatic foiling threshold</a:t>
            </a:r>
            <a:endParaRPr sz="900" b="0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7315200" y="2834640"/>
            <a:ext cx="4251960" cy="868680"/>
          </a:xfrm>
          <a:prstGeom prst="roundRect">
            <a:avLst>
              <a:gd name="adj" fmla="val 12000"/>
            </a:avLst>
          </a:prstGeom>
          <a:solidFill>
            <a:srgbClr val="14171B"/>
          </a:solidFill>
          <a:ln>
            <a:solidFill>
              <a:srgbClr val="14171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452360" y="2944368"/>
            <a:ext cx="397764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>
                <a:solidFill>
                  <a:srgbClr val="B52D36"/>
                </a:solidFill>
                <a:latin typeface="Aptos Display"/>
              </a:rPr>
              <a:t>−80%</a:t>
            </a:r>
            <a:endParaRPr sz="2400" b="1" i="0">
              <a:solidFill>
                <a:srgbClr val="B52D36"/>
              </a:solidFill>
              <a:latin typeface="Aptos Display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52360" y="3346704"/>
            <a:ext cx="39776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 i="0">
                <a:solidFill>
                  <a:srgbClr val="A8ADB4"/>
                </a:solidFill>
                <a:latin typeface="Aptos"/>
              </a:rPr>
              <a:t>drag reduction target</a:t>
            </a:r>
            <a:endParaRPr sz="900" b="0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315200" y="4251960"/>
            <a:ext cx="4251960" cy="868680"/>
          </a:xfrm>
          <a:prstGeom prst="roundRect">
            <a:avLst>
              <a:gd name="adj" fmla="val 12000"/>
            </a:avLst>
          </a:prstGeom>
          <a:solidFill>
            <a:srgbClr val="14171B"/>
          </a:solidFill>
          <a:ln>
            <a:solidFill>
              <a:srgbClr val="14171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452360" y="4361688"/>
            <a:ext cx="397764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>
                <a:solidFill>
                  <a:srgbClr val="C9A86A"/>
                </a:solidFill>
                <a:latin typeface="Aptos Display"/>
              </a:rPr>
              <a:t>T-FOILS</a:t>
            </a:r>
            <a:endParaRPr sz="2400" b="1" i="0">
              <a:solidFill>
                <a:srgbClr val="C9A86A"/>
              </a:solidFill>
              <a:latin typeface="Aptos Display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452360" y="4764024"/>
            <a:ext cx="39776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 i="0">
                <a:solidFill>
                  <a:srgbClr val="A8ADB4"/>
                </a:solidFill>
                <a:latin typeface="Aptos"/>
              </a:rPr>
              <a:t>carbon inverse geometry</a:t>
            </a:r>
            <a:endParaRPr sz="900" b="0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22960" y="5897880"/>
            <a:ext cx="530352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 i="0">
                <a:solidFill>
                  <a:srgbClr val="A8ADB4"/>
                </a:solidFill>
                <a:latin typeface="Aptos"/>
              </a:rPr>
              <a:t>Engineering targets — subject to CFD, tank testing and sea trials.</a:t>
            </a:r>
            <a:endParaRPr sz="900" b="0" i="0">
              <a:solidFill>
                <a:srgbClr val="A8ADB4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B0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B52D36"/>
          </a:solidFill>
          <a:ln>
            <a:solidFill>
              <a:srgbClr val="B52D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713232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 i="0">
                <a:solidFill>
                  <a:srgbClr val="C9A86A"/>
                </a:solidFill>
                <a:latin typeface="Aptos"/>
              </a:rPr>
              <a:t>05 • PROPULSION</a:t>
            </a:r>
            <a:endParaRPr sz="9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920" y="585216"/>
            <a:ext cx="109728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 i="0">
                <a:solidFill>
                  <a:srgbClr val="F4F2EE"/>
                </a:solidFill>
                <a:latin typeface="Aptos Display"/>
              </a:rPr>
              <a:t>A compact incisor pod with a contrarotating heart</a:t>
            </a:r>
            <a:endParaRPr sz="2700" b="1" i="0">
              <a:solidFill>
                <a:srgbClr val="F4F2EE"/>
              </a:solidFill>
              <a:latin typeface="Aptos Display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01400" y="347472"/>
            <a:ext cx="50292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000" b="1" i="0">
                <a:solidFill>
                  <a:srgbClr val="A8ADB4"/>
                </a:solidFill>
                <a:latin typeface="Aptos"/>
              </a:rPr>
              <a:t>06</a:t>
            </a:r>
            <a:endParaRPr sz="1000" b="1" i="0">
              <a:solidFill>
                <a:srgbClr val="A8ADB4"/>
              </a:solidFill>
              <a:latin typeface="Aptos"/>
            </a:endParaRPr>
          </a:p>
        </p:txBody>
      </p:sp>
      <p:pic>
        <p:nvPicPr>
          <p:cNvPr id="6" name="Picture 5" descr="boat3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325880"/>
            <a:ext cx="3886200" cy="498348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709160" y="1325880"/>
            <a:ext cx="6949440" cy="4983480"/>
          </a:xfrm>
          <a:prstGeom prst="roundRect">
            <a:avLst>
              <a:gd name="adj" fmla="val 12000"/>
            </a:avLst>
          </a:prstGeom>
          <a:solidFill>
            <a:srgbClr val="14171B"/>
          </a:solidFill>
          <a:ln>
            <a:solidFill>
              <a:srgbClr val="14171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0" y="1645920"/>
            <a:ext cx="356616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C9A86A"/>
                </a:solidFill>
                <a:latin typeface="Aptos"/>
              </a:rPr>
              <a:t>INCISOR POD / PROPULSION LOGIC</a:t>
            </a:r>
            <a:endParaRPr sz="10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166360" y="2880360"/>
            <a:ext cx="2057400" cy="548640"/>
          </a:xfrm>
          <a:prstGeom prst="roundRect">
            <a:avLst>
              <a:gd name="adj" fmla="val 12000"/>
            </a:avLst>
          </a:prstGeom>
          <a:solidFill>
            <a:srgbClr val="7D2028"/>
          </a:solidFill>
          <a:ln>
            <a:solidFill>
              <a:srgbClr val="B52D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532120" y="3072384"/>
            <a:ext cx="1325880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F4F2EE"/>
                </a:solidFill>
                <a:latin typeface="Aptos"/>
              </a:rPr>
              <a:t>INCISOR POD</a:t>
            </a:r>
            <a:endParaRPr sz="1000" b="1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7772400" y="2798064"/>
            <a:ext cx="621792" cy="713232"/>
          </a:xfrm>
          <a:prstGeom prst="ellipse">
            <a:avLst/>
          </a:prstGeom>
          <a:solidFill>
            <a:srgbClr val="C9A86A"/>
          </a:solidFill>
          <a:ln>
            <a:solidFill>
              <a:srgbClr val="0A0B0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8503920" y="2798064"/>
            <a:ext cx="621792" cy="713232"/>
          </a:xfrm>
          <a:prstGeom prst="ellipse">
            <a:avLst/>
          </a:prstGeom>
          <a:solidFill>
            <a:srgbClr val="F4F2EE"/>
          </a:solidFill>
          <a:ln>
            <a:solidFill>
              <a:srgbClr val="0A0B0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" name="Connector 12"/>
          <p:cNvCxnSpPr/>
          <p:nvPr/>
        </p:nvCxnSpPr>
        <p:spPr>
          <a:xfrm>
            <a:off x="7269480" y="3154680"/>
            <a:ext cx="457199" cy="0"/>
          </a:xfrm>
          <a:prstGeom prst="line">
            <a:avLst/>
          </a:prstGeom>
          <a:ln w="25400">
            <a:solidFill>
              <a:srgbClr val="C9A86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>
            <a:off x="9125712" y="3154680"/>
            <a:ext cx="1389888" cy="0"/>
          </a:xfrm>
          <a:prstGeom prst="line">
            <a:avLst/>
          </a:prstGeom>
          <a:ln w="25400">
            <a:solidFill>
              <a:srgbClr val="547B9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646920" y="2788920"/>
            <a:ext cx="16459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547B93"/>
                </a:solidFill>
                <a:latin typeface="Aptos"/>
              </a:rPr>
              <a:t>THRUST</a:t>
            </a:r>
            <a:endParaRPr sz="1000" b="1" i="0">
              <a:solidFill>
                <a:srgbClr val="547B93"/>
              </a:solidFill>
              <a:latin typeface="Apto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06640" y="3703320"/>
            <a:ext cx="2560320" cy="21031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F4F2EE"/>
                </a:solidFill>
                <a:latin typeface="Aptos"/>
              </a:rPr>
              <a:t>dual contra-rotating propellers</a:t>
            </a:r>
            <a:endParaRPr sz="1000" b="1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74920" y="4343400"/>
            <a:ext cx="150876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 i="0">
                <a:solidFill>
                  <a:srgbClr val="C9A86A"/>
                </a:solidFill>
                <a:latin typeface="Aptos"/>
              </a:rPr>
              <a:t>600 hp eq.</a:t>
            </a:r>
            <a:endParaRPr sz="11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12280" y="4343400"/>
            <a:ext cx="356616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 i="0">
                <a:solidFill>
                  <a:srgbClr val="F4F2EE"/>
                </a:solidFill>
                <a:latin typeface="Aptos"/>
              </a:rPr>
              <a:t>electric / hybrid powertrain</a:t>
            </a:r>
            <a:endParaRPr sz="1100" b="0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74920" y="4846320"/>
            <a:ext cx="150876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 i="0">
                <a:solidFill>
                  <a:srgbClr val="C9A86A"/>
                </a:solidFill>
                <a:latin typeface="Aptos"/>
              </a:rPr>
              <a:t>PASSIVE COOLING</a:t>
            </a:r>
            <a:endParaRPr sz="11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12280" y="4846320"/>
            <a:ext cx="356616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 i="0">
                <a:solidFill>
                  <a:srgbClr val="F4F2EE"/>
                </a:solidFill>
                <a:latin typeface="Aptos"/>
              </a:rPr>
              <a:t>direct water cooling loop</a:t>
            </a:r>
            <a:endParaRPr sz="1100" b="0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74920" y="5349240"/>
            <a:ext cx="150876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1" i="0">
                <a:solidFill>
                  <a:srgbClr val="B52D36"/>
                </a:solidFill>
                <a:latin typeface="Aptos"/>
              </a:rPr>
              <a:t>&gt;45–50 kn</a:t>
            </a:r>
            <a:endParaRPr sz="1100" b="1" i="0">
              <a:solidFill>
                <a:srgbClr val="B52D36"/>
              </a:solidFill>
              <a:latin typeface="Apto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12280" y="5349240"/>
            <a:ext cx="356616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 i="0">
                <a:solidFill>
                  <a:srgbClr val="F4F2EE"/>
                </a:solidFill>
                <a:latin typeface="Aptos"/>
              </a:rPr>
              <a:t>top speed target</a:t>
            </a:r>
            <a:endParaRPr sz="1100" b="0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74920" y="5897880"/>
            <a:ext cx="576072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 i="0">
                <a:solidFill>
                  <a:srgbClr val="A8ADB4"/>
                </a:solidFill>
                <a:latin typeface="Aptos"/>
              </a:rPr>
              <a:t>High-performance targets; final architecture to be validated by prototype.</a:t>
            </a:r>
            <a:endParaRPr sz="900" b="0" i="0">
              <a:solidFill>
                <a:srgbClr val="A8ADB4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B0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B52D36"/>
          </a:solidFill>
          <a:ln>
            <a:solidFill>
              <a:srgbClr val="B52D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713232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 i="0">
                <a:solidFill>
                  <a:srgbClr val="C9A86A"/>
                </a:solidFill>
                <a:latin typeface="Aptos"/>
              </a:rPr>
              <a:t>06 • BUSINESS PLAN</a:t>
            </a:r>
            <a:endParaRPr sz="9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920" y="585216"/>
            <a:ext cx="109728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 i="0">
                <a:solidFill>
                  <a:srgbClr val="F4F2EE"/>
                </a:solidFill>
                <a:latin typeface="Aptos Display"/>
              </a:rPr>
              <a:t>A premium unit economics story, anchored by scarcity and spectacle</a:t>
            </a:r>
            <a:endParaRPr sz="2700" b="1" i="0">
              <a:solidFill>
                <a:srgbClr val="F4F2EE"/>
              </a:solidFill>
              <a:latin typeface="Aptos Display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01400" y="347472"/>
            <a:ext cx="50292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000" b="1" i="0">
                <a:solidFill>
                  <a:srgbClr val="A8ADB4"/>
                </a:solidFill>
                <a:latin typeface="Aptos"/>
              </a:rPr>
              <a:t>07</a:t>
            </a:r>
            <a:endParaRPr sz="1000" b="1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48640" y="1371600"/>
            <a:ext cx="2377440" cy="868680"/>
          </a:xfrm>
          <a:prstGeom prst="roundRect">
            <a:avLst>
              <a:gd name="adj" fmla="val 12000"/>
            </a:avLst>
          </a:prstGeom>
          <a:solidFill>
            <a:srgbClr val="14171B"/>
          </a:solidFill>
          <a:ln>
            <a:solidFill>
              <a:srgbClr val="14171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481328"/>
            <a:ext cx="210312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>
                <a:solidFill>
                  <a:srgbClr val="C9A86A"/>
                </a:solidFill>
                <a:latin typeface="Aptos Display"/>
              </a:rPr>
              <a:t>€850k–1.2M</a:t>
            </a:r>
            <a:endParaRPr sz="2400" b="1" i="0">
              <a:solidFill>
                <a:srgbClr val="C9A86A"/>
              </a:solidFill>
              <a:latin typeface="Aptos Display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1883664"/>
            <a:ext cx="210312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 i="0">
                <a:solidFill>
                  <a:srgbClr val="A8ADB4"/>
                </a:solidFill>
                <a:latin typeface="Aptos"/>
              </a:rPr>
              <a:t>target unit price</a:t>
            </a:r>
            <a:endParaRPr sz="900" b="0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154680" y="1371600"/>
            <a:ext cx="2377440" cy="868680"/>
          </a:xfrm>
          <a:prstGeom prst="roundRect">
            <a:avLst>
              <a:gd name="adj" fmla="val 12000"/>
            </a:avLst>
          </a:prstGeom>
          <a:solidFill>
            <a:srgbClr val="14171B"/>
          </a:solidFill>
          <a:ln>
            <a:solidFill>
              <a:srgbClr val="14171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291840" y="1481328"/>
            <a:ext cx="210312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>
                <a:solidFill>
                  <a:srgbClr val="B52D36"/>
                </a:solidFill>
                <a:latin typeface="Aptos Display"/>
              </a:rPr>
              <a:t>3 units</a:t>
            </a:r>
            <a:endParaRPr sz="2400" b="1" i="0">
              <a:solidFill>
                <a:srgbClr val="B52D36"/>
              </a:solidFill>
              <a:latin typeface="Aptos Display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91840" y="1883664"/>
            <a:ext cx="210312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 i="0">
                <a:solidFill>
                  <a:srgbClr val="A8ADB4"/>
                </a:solidFill>
                <a:latin typeface="Aptos"/>
              </a:rPr>
              <a:t>break-even target</a:t>
            </a:r>
            <a:endParaRPr sz="900" b="0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760720" y="1371600"/>
            <a:ext cx="2377440" cy="868680"/>
          </a:xfrm>
          <a:prstGeom prst="roundRect">
            <a:avLst>
              <a:gd name="adj" fmla="val 12000"/>
            </a:avLst>
          </a:prstGeom>
          <a:solidFill>
            <a:srgbClr val="14171B"/>
          </a:solidFill>
          <a:ln>
            <a:solidFill>
              <a:srgbClr val="14171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897880" y="1481328"/>
            <a:ext cx="210312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>
                <a:solidFill>
                  <a:srgbClr val="C9A86A"/>
                </a:solidFill>
                <a:latin typeface="Aptos Display"/>
              </a:rPr>
              <a:t>30%</a:t>
            </a:r>
            <a:endParaRPr sz="2400" b="1" i="0">
              <a:solidFill>
                <a:srgbClr val="C9A86A"/>
              </a:solidFill>
              <a:latin typeface="Aptos Display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97880" y="1883664"/>
            <a:ext cx="210312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 i="0">
                <a:solidFill>
                  <a:srgbClr val="A8ADB4"/>
                </a:solidFill>
                <a:latin typeface="Aptos"/>
              </a:rPr>
              <a:t>equity offered</a:t>
            </a:r>
            <a:endParaRPr sz="900" b="0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8366760" y="1371600"/>
            <a:ext cx="3291840" cy="868680"/>
          </a:xfrm>
          <a:prstGeom prst="roundRect">
            <a:avLst>
              <a:gd name="adj" fmla="val 12000"/>
            </a:avLst>
          </a:prstGeom>
          <a:solidFill>
            <a:srgbClr val="14171B"/>
          </a:solidFill>
          <a:ln>
            <a:solidFill>
              <a:srgbClr val="14171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503920" y="1481328"/>
            <a:ext cx="301752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2400" b="1" i="0">
                <a:solidFill>
                  <a:srgbClr val="B52D36"/>
                </a:solidFill>
                <a:latin typeface="Aptos Display"/>
              </a:rPr>
              <a:t>€6.0M</a:t>
            </a:r>
            <a:endParaRPr sz="2400" b="1" i="0">
              <a:solidFill>
                <a:srgbClr val="B52D36"/>
              </a:solidFill>
              <a:latin typeface="Aptos Display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503920" y="1883664"/>
            <a:ext cx="301752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0" i="0">
                <a:solidFill>
                  <a:srgbClr val="A8ADB4"/>
                </a:solidFill>
                <a:latin typeface="Aptos"/>
              </a:rPr>
              <a:t>post-money valuation</a:t>
            </a:r>
            <a:endParaRPr sz="900" b="0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48640" y="2606040"/>
            <a:ext cx="6766560" cy="3383280"/>
          </a:xfrm>
          <a:prstGeom prst="roundRect">
            <a:avLst>
              <a:gd name="adj" fmla="val 12000"/>
            </a:avLst>
          </a:prstGeom>
          <a:solidFill>
            <a:srgbClr val="14171B"/>
          </a:solidFill>
          <a:ln>
            <a:solidFill>
              <a:srgbClr val="14171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2880360"/>
            <a:ext cx="27432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C9A86A"/>
                </a:solidFill>
                <a:latin typeface="Aptos"/>
              </a:rPr>
              <a:t>INVESTMENT THESIS</a:t>
            </a:r>
            <a:endParaRPr sz="10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868680" y="3337560"/>
            <a:ext cx="274320" cy="274320"/>
          </a:xfrm>
          <a:prstGeom prst="roundRect">
            <a:avLst>
              <a:gd name="adj" fmla="val 12000"/>
            </a:avLst>
          </a:prstGeom>
          <a:solidFill>
            <a:srgbClr val="B52D36"/>
          </a:solidFill>
          <a:ln>
            <a:solidFill>
              <a:srgbClr val="B52D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69264" y="3392424"/>
            <a:ext cx="91440" cy="1097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900" b="1" i="0">
                <a:solidFill>
                  <a:srgbClr val="F4F2EE"/>
                </a:solidFill>
                <a:latin typeface="Aptos"/>
              </a:rPr>
              <a:t>1</a:t>
            </a:r>
            <a:endParaRPr sz="900" b="1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53312" y="3319272"/>
            <a:ext cx="5440680" cy="43891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F4F2EE"/>
                </a:solidFill>
                <a:latin typeface="Aptos"/>
              </a:rPr>
              <a:t>A new luxury category: a 30-ft hydrofoil runabout that performs like a machine and lives like a yacht.</a:t>
            </a:r>
            <a:endParaRPr sz="1200" b="0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868680" y="4069080"/>
            <a:ext cx="274320" cy="274320"/>
          </a:xfrm>
          <a:prstGeom prst="roundRect">
            <a:avLst>
              <a:gd name="adj" fmla="val 12000"/>
            </a:avLst>
          </a:prstGeom>
          <a:solidFill>
            <a:srgbClr val="B52D36"/>
          </a:solidFill>
          <a:ln>
            <a:solidFill>
              <a:srgbClr val="B52D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9264" y="4123944"/>
            <a:ext cx="91440" cy="1097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900" b="1" i="0">
                <a:solidFill>
                  <a:srgbClr val="F4F2EE"/>
                </a:solidFill>
                <a:latin typeface="Aptos"/>
              </a:rPr>
              <a:t>2</a:t>
            </a:r>
            <a:endParaRPr sz="900" b="1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53312" y="4050792"/>
            <a:ext cx="5440680" cy="43891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F4F2EE"/>
                </a:solidFill>
                <a:latin typeface="Aptos"/>
              </a:rPr>
              <a:t>High gross-ticket product with bespoke upside, selective distribution and a visible founder story.</a:t>
            </a:r>
            <a:endParaRPr sz="1200" b="0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868680" y="4800600"/>
            <a:ext cx="274320" cy="274320"/>
          </a:xfrm>
          <a:prstGeom prst="roundRect">
            <a:avLst>
              <a:gd name="adj" fmla="val 12000"/>
            </a:avLst>
          </a:prstGeom>
          <a:solidFill>
            <a:srgbClr val="B52D36"/>
          </a:solidFill>
          <a:ln>
            <a:solidFill>
              <a:srgbClr val="B52D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9264" y="4855464"/>
            <a:ext cx="91440" cy="1097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900" b="1" i="0">
                <a:solidFill>
                  <a:srgbClr val="F4F2EE"/>
                </a:solidFill>
                <a:latin typeface="Aptos"/>
              </a:rPr>
              <a:t>3</a:t>
            </a:r>
            <a:endParaRPr sz="900" b="1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353312" y="4782312"/>
            <a:ext cx="5440680" cy="43891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F4F2EE"/>
                </a:solidFill>
                <a:latin typeface="Aptos"/>
              </a:rPr>
              <a:t>Raise funds the proof points: Hull #1, tooling, market presence and defensible IP.</a:t>
            </a:r>
            <a:endParaRPr sz="1200" b="0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7635240" y="2606040"/>
            <a:ext cx="4023360" cy="3383280"/>
          </a:xfrm>
          <a:prstGeom prst="roundRect">
            <a:avLst>
              <a:gd name="adj" fmla="val 12000"/>
            </a:avLst>
          </a:prstGeom>
          <a:solidFill>
            <a:srgbClr val="1C2025"/>
          </a:solidFill>
          <a:ln>
            <a:solidFill>
              <a:srgbClr val="1C202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955279" y="2880360"/>
            <a:ext cx="22860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C9A86A"/>
                </a:solidFill>
                <a:latin typeface="Aptos"/>
              </a:rPr>
              <a:t>PRODUCTION ROADMAP</a:t>
            </a:r>
            <a:endParaRPr sz="10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8001000" y="3657600"/>
            <a:ext cx="914400" cy="1508760"/>
          </a:xfrm>
          <a:prstGeom prst="roundRect">
            <a:avLst>
              <a:gd name="adj" fmla="val 12000"/>
            </a:avLst>
          </a:prstGeom>
          <a:solidFill>
            <a:srgbClr val="0A0B0D"/>
          </a:solidFill>
          <a:ln>
            <a:solidFill>
              <a:srgbClr val="3035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110727" y="3886200"/>
            <a:ext cx="6858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1" i="0">
                <a:solidFill>
                  <a:srgbClr val="A8ADB4"/>
                </a:solidFill>
                <a:latin typeface="Aptos"/>
              </a:rPr>
              <a:t>Y1</a:t>
            </a:r>
            <a:endParaRPr sz="1200" b="1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074152" y="4434840"/>
            <a:ext cx="75895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1" i="0">
                <a:solidFill>
                  <a:srgbClr val="F4F2EE"/>
                </a:solidFill>
                <a:latin typeface="Aptos Display"/>
              </a:rPr>
              <a:t>2 units</a:t>
            </a:r>
            <a:endParaRPr sz="1600" b="1" i="0">
              <a:solidFill>
                <a:srgbClr val="F4F2EE"/>
              </a:solidFill>
              <a:latin typeface="Aptos Display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9125712" y="3657600"/>
            <a:ext cx="914400" cy="1508760"/>
          </a:xfrm>
          <a:prstGeom prst="roundRect">
            <a:avLst>
              <a:gd name="adj" fmla="val 12000"/>
            </a:avLst>
          </a:prstGeom>
          <a:solidFill>
            <a:srgbClr val="0A0B0D"/>
          </a:solidFill>
          <a:ln>
            <a:solidFill>
              <a:srgbClr val="3035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9235440" y="3886200"/>
            <a:ext cx="6858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1" i="0">
                <a:solidFill>
                  <a:srgbClr val="A8ADB4"/>
                </a:solidFill>
                <a:latin typeface="Aptos"/>
              </a:rPr>
              <a:t>Y2</a:t>
            </a:r>
            <a:endParaRPr sz="1200" b="1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198864" y="4434840"/>
            <a:ext cx="75895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1" i="0">
                <a:solidFill>
                  <a:srgbClr val="F4F2EE"/>
                </a:solidFill>
                <a:latin typeface="Aptos Display"/>
              </a:rPr>
              <a:t>6 units</a:t>
            </a:r>
            <a:endParaRPr sz="1600" b="1" i="0">
              <a:solidFill>
                <a:srgbClr val="F4F2EE"/>
              </a:solidFill>
              <a:latin typeface="Aptos Display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0250424" y="3657600"/>
            <a:ext cx="914400" cy="1508760"/>
          </a:xfrm>
          <a:prstGeom prst="roundRect">
            <a:avLst>
              <a:gd name="adj" fmla="val 12000"/>
            </a:avLst>
          </a:prstGeom>
          <a:solidFill>
            <a:srgbClr val="0A0B0D"/>
          </a:solidFill>
          <a:ln>
            <a:solidFill>
              <a:srgbClr val="3035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10360152" y="3886200"/>
            <a:ext cx="6858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200" b="1" i="0">
                <a:solidFill>
                  <a:srgbClr val="A8ADB4"/>
                </a:solidFill>
                <a:latin typeface="Aptos"/>
              </a:rPr>
              <a:t>Y3</a:t>
            </a:r>
            <a:endParaRPr sz="1200" b="1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0323576" y="4434840"/>
            <a:ext cx="75895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0"/>
              </a:spcAft>
            </a:pPr>
            <a:r>
              <a:rPr sz="1600" b="1" i="0">
                <a:solidFill>
                  <a:srgbClr val="F4F2EE"/>
                </a:solidFill>
                <a:latin typeface="Aptos Display"/>
              </a:rPr>
              <a:t>12 units</a:t>
            </a:r>
            <a:endParaRPr sz="1600" b="1" i="0">
              <a:solidFill>
                <a:srgbClr val="F4F2EE"/>
              </a:solidFill>
              <a:latin typeface="Aptos Display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973568" y="5532120"/>
            <a:ext cx="320040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A8ADB4"/>
                </a:solidFill>
                <a:latin typeface="Aptos"/>
              </a:rPr>
              <a:t>Scale after proof — not before.</a:t>
            </a:r>
            <a:endParaRPr sz="1000" b="0" i="0">
              <a:solidFill>
                <a:srgbClr val="A8ADB4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B0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B52D36"/>
          </a:solidFill>
          <a:ln>
            <a:solidFill>
              <a:srgbClr val="B52D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713232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 i="0">
                <a:solidFill>
                  <a:srgbClr val="C9A86A"/>
                </a:solidFill>
                <a:latin typeface="Aptos"/>
              </a:rPr>
              <a:t>07 • USE OF FUNDS</a:t>
            </a:r>
            <a:endParaRPr sz="9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920" y="585216"/>
            <a:ext cx="109728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 i="0">
                <a:solidFill>
                  <a:srgbClr val="F4F2EE"/>
                </a:solidFill>
                <a:latin typeface="Aptos Display"/>
              </a:rPr>
              <a:t>€1.8M to move from beautiful concept to credible first delivery</a:t>
            </a:r>
            <a:endParaRPr sz="2700" b="1" i="0">
              <a:solidFill>
                <a:srgbClr val="F4F2EE"/>
              </a:solidFill>
              <a:latin typeface="Aptos Display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01400" y="347472"/>
            <a:ext cx="50292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000" b="1" i="0">
                <a:solidFill>
                  <a:srgbClr val="A8ADB4"/>
                </a:solidFill>
                <a:latin typeface="Aptos"/>
              </a:rPr>
              <a:t>08</a:t>
            </a:r>
            <a:endParaRPr sz="1000" b="1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48640" y="1298448"/>
            <a:ext cx="4892040" cy="4892040"/>
          </a:xfrm>
          <a:prstGeom prst="roundRect">
            <a:avLst>
              <a:gd name="adj" fmla="val 12000"/>
            </a:avLst>
          </a:prstGeom>
          <a:solidFill>
            <a:srgbClr val="14171B"/>
          </a:solidFill>
          <a:ln>
            <a:solidFill>
              <a:srgbClr val="14171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600200"/>
            <a:ext cx="292608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C9A86A"/>
                </a:solidFill>
                <a:latin typeface="Aptos"/>
              </a:rPr>
              <a:t>ALLOCATION OF CAPITAL</a:t>
            </a:r>
            <a:endParaRPr sz="10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68680" y="2148840"/>
            <a:ext cx="1243584" cy="310896"/>
          </a:xfrm>
          <a:prstGeom prst="roundRect">
            <a:avLst>
              <a:gd name="adj" fmla="val 12000"/>
            </a:avLst>
          </a:prstGeom>
          <a:solidFill>
            <a:srgbClr val="B52D36"/>
          </a:solidFill>
          <a:ln>
            <a:solidFill>
              <a:srgbClr val="B52D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87952" y="2194560"/>
            <a:ext cx="82296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200" b="1" i="0">
                <a:solidFill>
                  <a:srgbClr val="F4F2EE"/>
                </a:solidFill>
                <a:latin typeface="Aptos"/>
              </a:rPr>
              <a:t>40%</a:t>
            </a:r>
            <a:endParaRPr sz="1200" b="1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60120" y="2551176"/>
            <a:ext cx="36576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F4F2EE"/>
                </a:solidFill>
                <a:latin typeface="Aptos"/>
              </a:rPr>
              <a:t>Hull #1 prototype</a:t>
            </a:r>
            <a:endParaRPr sz="1000" b="0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68680" y="2971800"/>
            <a:ext cx="932688" cy="310896"/>
          </a:xfrm>
          <a:prstGeom prst="roundRect">
            <a:avLst>
              <a:gd name="adj" fmla="val 12000"/>
            </a:avLst>
          </a:prstGeom>
          <a:solidFill>
            <a:srgbClr val="C9A86A"/>
          </a:solidFill>
          <a:ln>
            <a:solidFill>
              <a:srgbClr val="C9A8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87952" y="3017520"/>
            <a:ext cx="82296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200" b="1" i="0">
                <a:solidFill>
                  <a:srgbClr val="F4F2EE"/>
                </a:solidFill>
                <a:latin typeface="Aptos"/>
              </a:rPr>
              <a:t>30%</a:t>
            </a:r>
            <a:endParaRPr sz="1200" b="1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60120" y="3374136"/>
            <a:ext cx="36576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F4F2EE"/>
                </a:solidFill>
                <a:latin typeface="Aptos"/>
              </a:rPr>
              <a:t>Molds &amp; tooling</a:t>
            </a:r>
            <a:endParaRPr sz="1000" b="0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68680" y="3794760"/>
            <a:ext cx="621792" cy="310896"/>
          </a:xfrm>
          <a:prstGeom prst="roundRect">
            <a:avLst>
              <a:gd name="adj" fmla="val 12000"/>
            </a:avLst>
          </a:prstGeom>
          <a:solidFill>
            <a:srgbClr val="547B93"/>
          </a:solidFill>
          <a:ln>
            <a:solidFill>
              <a:srgbClr val="547B9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87952" y="3840480"/>
            <a:ext cx="82296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200" b="1" i="0">
                <a:solidFill>
                  <a:srgbClr val="F4F2EE"/>
                </a:solidFill>
                <a:latin typeface="Aptos"/>
              </a:rPr>
              <a:t>20%</a:t>
            </a:r>
            <a:endParaRPr sz="1200" b="1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60120" y="4197096"/>
            <a:ext cx="36576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F4F2EE"/>
                </a:solidFill>
                <a:latin typeface="Aptos"/>
              </a:rPr>
              <a:t>Marketing • Monaco &amp; Dubai</a:t>
            </a:r>
            <a:endParaRPr sz="1000" b="0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68680" y="4617720"/>
            <a:ext cx="310896" cy="310896"/>
          </a:xfrm>
          <a:prstGeom prst="roundRect">
            <a:avLst>
              <a:gd name="adj" fmla="val 12000"/>
            </a:avLst>
          </a:prstGeom>
          <a:solidFill>
            <a:srgbClr val="F4F2EE"/>
          </a:solidFill>
          <a:ln>
            <a:solidFill>
              <a:srgbClr val="F4F2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87952" y="4663440"/>
            <a:ext cx="82296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200" b="1" i="0">
                <a:solidFill>
                  <a:srgbClr val="0A0B0D"/>
                </a:solidFill>
                <a:latin typeface="Aptos"/>
              </a:rPr>
              <a:t>10%</a:t>
            </a:r>
            <a:endParaRPr sz="1200" b="1" i="0">
              <a:solidFill>
                <a:srgbClr val="0A0B0D"/>
              </a:solidFill>
              <a:latin typeface="Apto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60120" y="5020056"/>
            <a:ext cx="36576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F4F2EE"/>
                </a:solidFill>
                <a:latin typeface="Aptos"/>
              </a:rPr>
              <a:t>IP &amp; working capital</a:t>
            </a:r>
            <a:endParaRPr sz="1000" b="0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806440" y="1298448"/>
            <a:ext cx="5852160" cy="4892040"/>
          </a:xfrm>
          <a:prstGeom prst="roundRect">
            <a:avLst>
              <a:gd name="adj" fmla="val 12000"/>
            </a:avLst>
          </a:prstGeom>
          <a:solidFill>
            <a:srgbClr val="1C2025"/>
          </a:solidFill>
          <a:ln>
            <a:solidFill>
              <a:srgbClr val="1C202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126480" y="1600200"/>
            <a:ext cx="347472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C9A86A"/>
                </a:solidFill>
                <a:latin typeface="Aptos"/>
              </a:rPr>
              <a:t>MILESTONES UNLOCKED</a:t>
            </a:r>
            <a:endParaRPr sz="10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72200" y="2103120"/>
            <a:ext cx="3200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B52D36"/>
                </a:solidFill>
                <a:latin typeface="Aptos"/>
              </a:rPr>
              <a:t>01</a:t>
            </a:r>
            <a:endParaRPr sz="1000" b="1" i="0">
              <a:solidFill>
                <a:srgbClr val="B52D36"/>
              </a:solidFill>
              <a:latin typeface="Apto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720840" y="2103120"/>
            <a:ext cx="14630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 i="0">
                <a:solidFill>
                  <a:srgbClr val="F4F2EE"/>
                </a:solidFill>
                <a:latin typeface="Aptos"/>
              </a:rPr>
              <a:t>Prototype</a:t>
            </a:r>
            <a:endParaRPr sz="1200" b="1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29600" y="2103120"/>
            <a:ext cx="292608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A8ADB4"/>
                </a:solidFill>
                <a:latin typeface="Aptos"/>
              </a:rPr>
              <a:t>running hull + foil validation</a:t>
            </a:r>
            <a:endParaRPr sz="1000" b="0" i="0">
              <a:solidFill>
                <a:srgbClr val="A8ADB4"/>
              </a:solidFill>
              <a:latin typeface="Aptos"/>
            </a:endParaRPr>
          </a:p>
        </p:txBody>
      </p:sp>
      <p:cxnSp>
        <p:nvCxnSpPr>
          <p:cNvPr id="25" name="Connector 24"/>
          <p:cNvCxnSpPr/>
          <p:nvPr/>
        </p:nvCxnSpPr>
        <p:spPr>
          <a:xfrm>
            <a:off x="6172200" y="2532887"/>
            <a:ext cx="4892040" cy="0"/>
          </a:xfrm>
          <a:prstGeom prst="line">
            <a:avLst/>
          </a:prstGeom>
          <a:ln w="10160">
            <a:solidFill>
              <a:srgbClr val="3035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172200" y="2907791"/>
            <a:ext cx="3200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B52D36"/>
                </a:solidFill>
                <a:latin typeface="Aptos"/>
              </a:rPr>
              <a:t>02</a:t>
            </a:r>
            <a:endParaRPr sz="1000" b="1" i="0">
              <a:solidFill>
                <a:srgbClr val="B52D36"/>
              </a:solidFill>
              <a:latin typeface="Apto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20840" y="2907791"/>
            <a:ext cx="14630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 i="0">
                <a:solidFill>
                  <a:srgbClr val="F4F2EE"/>
                </a:solidFill>
                <a:latin typeface="Aptos"/>
              </a:rPr>
              <a:t>Tooling</a:t>
            </a:r>
            <a:endParaRPr sz="1200" b="1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229600" y="2907791"/>
            <a:ext cx="292608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A8ADB4"/>
                </a:solidFill>
                <a:latin typeface="Aptos"/>
              </a:rPr>
              <a:t>repeatable composite pathway</a:t>
            </a:r>
            <a:endParaRPr sz="1000" b="0" i="0">
              <a:solidFill>
                <a:srgbClr val="A8ADB4"/>
              </a:solidFill>
              <a:latin typeface="Aptos"/>
            </a:endParaRPr>
          </a:p>
        </p:txBody>
      </p:sp>
      <p:cxnSp>
        <p:nvCxnSpPr>
          <p:cNvPr id="29" name="Connector 28"/>
          <p:cNvCxnSpPr/>
          <p:nvPr/>
        </p:nvCxnSpPr>
        <p:spPr>
          <a:xfrm>
            <a:off x="6172200" y="3337559"/>
            <a:ext cx="4892040" cy="0"/>
          </a:xfrm>
          <a:prstGeom prst="line">
            <a:avLst/>
          </a:prstGeom>
          <a:ln w="10160">
            <a:solidFill>
              <a:srgbClr val="3035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172200" y="3712463"/>
            <a:ext cx="3200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B52D36"/>
                </a:solidFill>
                <a:latin typeface="Aptos"/>
              </a:rPr>
              <a:t>03</a:t>
            </a:r>
            <a:endParaRPr sz="1000" b="1" i="0">
              <a:solidFill>
                <a:srgbClr val="B52D36"/>
              </a:solidFill>
              <a:latin typeface="Apto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720840" y="3712463"/>
            <a:ext cx="14630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 i="0">
                <a:solidFill>
                  <a:srgbClr val="F4F2EE"/>
                </a:solidFill>
                <a:latin typeface="Aptos"/>
              </a:rPr>
              <a:t>Market</a:t>
            </a:r>
            <a:endParaRPr sz="1200" b="1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29600" y="3712463"/>
            <a:ext cx="292608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A8ADB4"/>
                </a:solidFill>
                <a:latin typeface="Aptos"/>
              </a:rPr>
              <a:t>Monaco / Dubai visibility</a:t>
            </a:r>
            <a:endParaRPr sz="1000" b="0" i="0">
              <a:solidFill>
                <a:srgbClr val="A8ADB4"/>
              </a:solidFill>
              <a:latin typeface="Aptos"/>
            </a:endParaRPr>
          </a:p>
        </p:txBody>
      </p:sp>
      <p:cxnSp>
        <p:nvCxnSpPr>
          <p:cNvPr id="33" name="Connector 32"/>
          <p:cNvCxnSpPr/>
          <p:nvPr/>
        </p:nvCxnSpPr>
        <p:spPr>
          <a:xfrm>
            <a:off x="6172200" y="4142231"/>
            <a:ext cx="4892040" cy="0"/>
          </a:xfrm>
          <a:prstGeom prst="line">
            <a:avLst/>
          </a:prstGeom>
          <a:ln w="10160">
            <a:solidFill>
              <a:srgbClr val="3035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172200" y="4517136"/>
            <a:ext cx="3200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B52D36"/>
                </a:solidFill>
                <a:latin typeface="Aptos"/>
              </a:rPr>
              <a:t>04</a:t>
            </a:r>
            <a:endParaRPr sz="1000" b="1" i="0">
              <a:solidFill>
                <a:srgbClr val="B52D36"/>
              </a:solidFill>
              <a:latin typeface="Apto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720840" y="4517136"/>
            <a:ext cx="14630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1" i="0">
                <a:solidFill>
                  <a:srgbClr val="F4F2EE"/>
                </a:solidFill>
                <a:latin typeface="Aptos"/>
              </a:rPr>
              <a:t>IP</a:t>
            </a:r>
            <a:endParaRPr sz="1200" b="1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229600" y="4517136"/>
            <a:ext cx="292608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0" i="0">
                <a:solidFill>
                  <a:srgbClr val="A8ADB4"/>
                </a:solidFill>
                <a:latin typeface="Aptos"/>
              </a:rPr>
              <a:t>system know-how + brand moat</a:t>
            </a:r>
            <a:endParaRPr sz="1000" b="0" i="0">
              <a:solidFill>
                <a:srgbClr val="A8ADB4"/>
              </a:solidFill>
              <a:latin typeface="Aptos"/>
            </a:endParaRPr>
          </a:p>
        </p:txBody>
      </p:sp>
      <p:cxnSp>
        <p:nvCxnSpPr>
          <p:cNvPr id="37" name="Connector 36"/>
          <p:cNvCxnSpPr/>
          <p:nvPr/>
        </p:nvCxnSpPr>
        <p:spPr>
          <a:xfrm>
            <a:off x="6172200" y="4946903"/>
            <a:ext cx="4892040" cy="0"/>
          </a:xfrm>
          <a:prstGeom prst="line">
            <a:avLst/>
          </a:prstGeom>
          <a:ln w="10160">
            <a:solidFill>
              <a:srgbClr val="3035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126480" y="5715000"/>
            <a:ext cx="484632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C9A86A"/>
                </a:solidFill>
                <a:latin typeface="Aptos"/>
              </a:rPr>
              <a:t>Capital is sequenced against proof, not vanity.</a:t>
            </a:r>
            <a:endParaRPr sz="1000" b="1" i="0">
              <a:solidFill>
                <a:srgbClr val="C9A86A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B0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B52D36"/>
          </a:solidFill>
          <a:ln>
            <a:solidFill>
              <a:srgbClr val="B52D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713232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 i="0">
                <a:solidFill>
                  <a:srgbClr val="C9A86A"/>
                </a:solidFill>
                <a:latin typeface="Aptos"/>
              </a:rPr>
              <a:t>08 • EXPANSION</a:t>
            </a:r>
            <a:endParaRPr sz="9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920" y="585216"/>
            <a:ext cx="109728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2700" b="1" i="0">
                <a:solidFill>
                  <a:srgbClr val="F4F2EE"/>
                </a:solidFill>
                <a:latin typeface="Aptos Display"/>
              </a:rPr>
              <a:t>A two-coast launch strategy for the world’s most visible water</a:t>
            </a:r>
            <a:endParaRPr sz="2700" b="1" i="0">
              <a:solidFill>
                <a:srgbClr val="F4F2EE"/>
              </a:solidFill>
              <a:latin typeface="Aptos Display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01400" y="347472"/>
            <a:ext cx="50292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spcAft>
                <a:spcPts val="0"/>
              </a:spcAft>
            </a:pPr>
            <a:r>
              <a:rPr sz="1000" b="1" i="0">
                <a:solidFill>
                  <a:srgbClr val="A8ADB4"/>
                </a:solidFill>
                <a:latin typeface="Aptos"/>
              </a:rPr>
              <a:t>09</a:t>
            </a:r>
            <a:endParaRPr sz="1000" b="1" i="0">
              <a:solidFill>
                <a:srgbClr val="A8ADB4"/>
              </a:solidFill>
              <a:latin typeface="Aptos"/>
            </a:endParaRPr>
          </a:p>
        </p:txBody>
      </p:sp>
      <p:pic>
        <p:nvPicPr>
          <p:cNvPr id="6" name="Picture 5" descr="boat4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325880"/>
            <a:ext cx="5212080" cy="498348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126480" y="1325880"/>
            <a:ext cx="5532120" cy="4983480"/>
          </a:xfrm>
          <a:prstGeom prst="roundRect">
            <a:avLst>
              <a:gd name="adj" fmla="val 12000"/>
            </a:avLst>
          </a:prstGeom>
          <a:solidFill>
            <a:srgbClr val="14171B"/>
          </a:solidFill>
          <a:ln>
            <a:solidFill>
              <a:srgbClr val="14171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46520" y="1645920"/>
            <a:ext cx="438912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C9A86A"/>
                </a:solidFill>
                <a:latin typeface="Aptos"/>
              </a:rPr>
              <a:t>SELECTIVE MARKET ENTRY</a:t>
            </a:r>
            <a:endParaRPr sz="10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446520" y="2240280"/>
            <a:ext cx="347472" cy="347472"/>
          </a:xfrm>
          <a:prstGeom prst="roundRect">
            <a:avLst>
              <a:gd name="adj" fmla="val 12000"/>
            </a:avLst>
          </a:prstGeom>
          <a:solidFill>
            <a:srgbClr val="B52D36"/>
          </a:solidFill>
          <a:ln>
            <a:solidFill>
              <a:srgbClr val="B52D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967728" y="2221992"/>
            <a:ext cx="338328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F4F2EE"/>
                </a:solidFill>
                <a:latin typeface="Aptos Display"/>
              </a:rPr>
              <a:t>UAE</a:t>
            </a:r>
            <a:endParaRPr sz="1500" b="1" i="0">
              <a:solidFill>
                <a:srgbClr val="F4F2EE"/>
              </a:solidFill>
              <a:latin typeface="Aptos Display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67728" y="2523744"/>
            <a:ext cx="32918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C9A86A"/>
                </a:solidFill>
                <a:latin typeface="Aptos"/>
              </a:rPr>
              <a:t>Dubai • Abu Dhabi</a:t>
            </a:r>
            <a:endParaRPr sz="10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67728" y="2834640"/>
            <a:ext cx="4297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 i="0">
                <a:solidFill>
                  <a:srgbClr val="A8ADB4"/>
                </a:solidFill>
                <a:latin typeface="Aptos"/>
              </a:rPr>
              <a:t>Showroom, demo fleet, yacht ecosystem</a:t>
            </a:r>
            <a:endParaRPr sz="1100" b="0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46520" y="5303520"/>
            <a:ext cx="452628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F4F2EE"/>
                </a:solidFill>
                <a:latin typeface="Aptos Display"/>
              </a:rPr>
              <a:t>Launch where the product is
seen, shared and desired.</a:t>
            </a:r>
            <a:endParaRPr sz="1600" b="1" i="0">
              <a:solidFill>
                <a:srgbClr val="F4F2EE"/>
              </a:solidFill>
              <a:latin typeface="Aptos Display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446520" y="5806440"/>
            <a:ext cx="2194560" cy="310896"/>
          </a:xfrm>
          <a:prstGeom prst="roundRect">
            <a:avLst>
              <a:gd name="adj" fmla="val 12000"/>
            </a:avLst>
          </a:prstGeom>
          <a:solidFill>
            <a:srgbClr val="B52D36"/>
          </a:solidFill>
          <a:ln>
            <a:solidFill>
              <a:srgbClr val="B52D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37959" y="5870448"/>
            <a:ext cx="2011679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 i="0">
                <a:solidFill>
                  <a:srgbClr val="F4F2EE"/>
                </a:solidFill>
                <a:latin typeface="Aptos"/>
              </a:rPr>
              <a:t>DEMO → REFERENCE → SCALE</a:t>
            </a:r>
            <a:endParaRPr sz="900" b="1" i="0">
              <a:solidFill>
                <a:srgbClr val="F4F2EE"/>
              </a:solidFill>
              <a:latin typeface="Aptos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446520" y="3538728"/>
            <a:ext cx="347472" cy="347472"/>
          </a:xfrm>
          <a:prstGeom prst="roundRect">
            <a:avLst>
              <a:gd name="adj" fmla="val 12000"/>
            </a:avLst>
          </a:prstGeom>
          <a:solidFill>
            <a:srgbClr val="C9A86A"/>
          </a:solidFill>
          <a:ln>
            <a:solidFill>
              <a:srgbClr val="C9A8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967728" y="3520440"/>
            <a:ext cx="3383280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500" b="1" i="0">
                <a:solidFill>
                  <a:srgbClr val="F4F2EE"/>
                </a:solidFill>
                <a:latin typeface="Aptos Display"/>
              </a:rPr>
              <a:t>FRENCH RIVIERA</a:t>
            </a:r>
            <a:endParaRPr sz="1500" b="1" i="0">
              <a:solidFill>
                <a:srgbClr val="F4F2EE"/>
              </a:solidFill>
              <a:latin typeface="Aptos Display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67728" y="3822191"/>
            <a:ext cx="329184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000" b="1" i="0">
                <a:solidFill>
                  <a:srgbClr val="C9A86A"/>
                </a:solidFill>
                <a:latin typeface="Aptos"/>
              </a:rPr>
              <a:t>Monaco • Saint-Tropez • Cannes</a:t>
            </a:r>
            <a:endParaRPr sz="1000" b="1" i="0">
              <a:solidFill>
                <a:srgbClr val="C9A86A"/>
              </a:solidFill>
              <a:latin typeface="Apto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67728" y="4133088"/>
            <a:ext cx="42976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100" b="0" i="0">
                <a:solidFill>
                  <a:srgbClr val="A8ADB4"/>
                </a:solidFill>
                <a:latin typeface="Aptos"/>
              </a:rPr>
              <a:t>Influence, references, concierge sales</a:t>
            </a:r>
            <a:endParaRPr sz="1100" b="0" i="0">
              <a:solidFill>
                <a:srgbClr val="A8ADB4"/>
              </a:solidFill>
              <a:latin typeface="Apto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46520" y="5303520"/>
            <a:ext cx="452628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600" b="1" i="0">
                <a:solidFill>
                  <a:srgbClr val="F4F2EE"/>
                </a:solidFill>
                <a:latin typeface="Aptos Display"/>
              </a:rPr>
              <a:t>Launch where the product is
seen, shared and desired.</a:t>
            </a:r>
            <a:endParaRPr sz="1600" b="1" i="0">
              <a:solidFill>
                <a:srgbClr val="F4F2EE"/>
              </a:solidFill>
              <a:latin typeface="Aptos Display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446520" y="5806440"/>
            <a:ext cx="2194560" cy="310896"/>
          </a:xfrm>
          <a:prstGeom prst="roundRect">
            <a:avLst>
              <a:gd name="adj" fmla="val 12000"/>
            </a:avLst>
          </a:prstGeom>
          <a:solidFill>
            <a:srgbClr val="B52D36"/>
          </a:solidFill>
          <a:ln>
            <a:solidFill>
              <a:srgbClr val="B52D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37959" y="5870448"/>
            <a:ext cx="2011679" cy="1463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900" b="1" i="0">
                <a:solidFill>
                  <a:srgbClr val="F4F2EE"/>
                </a:solidFill>
                <a:latin typeface="Aptos"/>
              </a:rPr>
              <a:t>DEMO → REFERENCE → SCALE</a:t>
            </a:r>
            <a:endParaRPr sz="900" b="1" i="0">
              <a:solidFill>
                <a:srgbClr val="F4F2EE"/>
              </a:solidFill>
              <a:latin typeface="Apto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3631</Words>
  <Application>WPS Docs</Application>
  <PresentationFormat>On-screen Show (4:3)</PresentationFormat>
  <Paragraphs>312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3" baseType="lpstr">
      <vt:lpstr>Arial</vt:lpstr>
      <vt:lpstr>SimSun</vt:lpstr>
      <vt:lpstr>Wingdings</vt:lpstr>
      <vt:lpstr>Arial</vt:lpstr>
      <vt:lpstr>Aptos Display</vt:lpstr>
      <vt:lpstr>Helvetica Neue</vt:lpstr>
      <vt:lpstr>Aptos</vt:lpstr>
      <vt:lpstr>Calibri</vt:lpstr>
      <vt:lpstr>Microsoft YaHei</vt:lpstr>
      <vt:lpstr>汉仪旗黑</vt:lpstr>
      <vt:lpstr>Arial Unicode MS</vt:lpstr>
      <vt:lpstr>宋体-简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WPS_1785837385</cp:lastModifiedBy>
  <cp:revision>2</cp:revision>
  <dcterms:created xsi:type="dcterms:W3CDTF">2026-08-16T09:35:19Z</dcterms:created>
  <dcterms:modified xsi:type="dcterms:W3CDTF">2026-08-16T09:35:19Z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491661C003D45BF65784816A41E140AD_43</vt:lpwstr>
  </property>
  <property fmtid="{D5CDD505-2E9C-101B-9397-08002B2CF9AE}" pid="3" name="KSOProductBuildVer">
    <vt:lpwstr>1033-12.1.26050.26050</vt:lpwstr>
  </property>
</Properties>
</file>