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1219136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943" y="1143000"/>
            <a:ext cx="5486114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9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9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9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9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jpeg"/><Relationship Id="rId8" Type="http://schemas.openxmlformats.org/officeDocument/2006/relationships/image" Target="../media/image16.jpeg"/><Relationship Id="rId7" Type="http://schemas.openxmlformats.org/officeDocument/2006/relationships/image" Target="../media/image15.jpeg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3" Type="http://schemas.openxmlformats.org/officeDocument/2006/relationships/image" Target="../media/image11.jpeg"/><Relationship Id="rId21" Type="http://schemas.openxmlformats.org/officeDocument/2006/relationships/notesSlide" Target="../notesSlides/notesSlide12.xml"/><Relationship Id="rId20" Type="http://schemas.openxmlformats.org/officeDocument/2006/relationships/slideLayout" Target="../slideLayouts/slideLayout7.xml"/><Relationship Id="rId2" Type="http://schemas.openxmlformats.org/officeDocument/2006/relationships/image" Target="../media/image10.jpeg"/><Relationship Id="rId19" Type="http://schemas.openxmlformats.org/officeDocument/2006/relationships/image" Target="../media/image27.jpeg"/><Relationship Id="rId18" Type="http://schemas.openxmlformats.org/officeDocument/2006/relationships/image" Target="../media/image26.jpeg"/><Relationship Id="rId17" Type="http://schemas.openxmlformats.org/officeDocument/2006/relationships/image" Target="../media/image25.jpeg"/><Relationship Id="rId16" Type="http://schemas.openxmlformats.org/officeDocument/2006/relationships/image" Target="../media/image24.jpeg"/><Relationship Id="rId15" Type="http://schemas.openxmlformats.org/officeDocument/2006/relationships/image" Target="../media/image23.jpeg"/><Relationship Id="rId14" Type="http://schemas.openxmlformats.org/officeDocument/2006/relationships/image" Target="../media/image22.jpeg"/><Relationship Id="rId13" Type="http://schemas.openxmlformats.org/officeDocument/2006/relationships/image" Target="../media/image21.jpeg"/><Relationship Id="rId12" Type="http://schemas.openxmlformats.org/officeDocument/2006/relationships/image" Target="../media/image20.jpeg"/><Relationship Id="rId11" Type="http://schemas.openxmlformats.org/officeDocument/2006/relationships/image" Target="../media/image19.jpeg"/><Relationship Id="rId10" Type="http://schemas.openxmlformats.org/officeDocument/2006/relationships/image" Target="../media/image18.jpeg"/><Relationship Id="rId1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1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crop_3056393349655753456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35040" y="0"/>
            <a:ext cx="615391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60720" y="0"/>
            <a:ext cx="320040" cy="6858000"/>
          </a:xfrm>
          <a:prstGeom prst="rect">
            <a:avLst/>
          </a:prstGeom>
          <a:solidFill>
            <a:srgbClr val="CEA654"/>
          </a:solidFill>
          <a:ln>
            <a:solidFill>
              <a:srgbClr val="CEA65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rop_69629342744260829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502920"/>
            <a:ext cx="1828800" cy="8229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1874519"/>
            <a:ext cx="5029200" cy="6400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3400" b="1">
                <a:solidFill>
                  <a:srgbClr val="F4F2EB"/>
                </a:solidFill>
                <a:latin typeface="Aptos Display"/>
              </a:defRPr>
            </a:pPr>
            <a:r>
              <a:t>RACING FOIL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651760"/>
            <a:ext cx="502920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800" b="0">
                <a:solidFill>
                  <a:srgbClr val="A0AAB0"/>
                </a:solidFill>
                <a:latin typeface="Aptos"/>
              </a:defRPr>
            </a:pPr>
            <a:r>
              <a:t>Le runabout hydrofoil électrique de luxe</a:t>
            </a:r>
            <a:br/>
            <a:r>
              <a:t>qui transforme la glisse en expérience.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4160520"/>
            <a:ext cx="27432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CEA654"/>
                </a:solidFill>
                <a:latin typeface="Aptos"/>
              </a:defRPr>
            </a:pPr>
            <a:r>
              <a:t>LEVÉE DE FONDS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4480560"/>
            <a:ext cx="3657600" cy="5943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3600" b="1">
                <a:solidFill>
                  <a:srgbClr val="CEA654"/>
                </a:solidFill>
                <a:latin typeface="Aptos"/>
              </a:defRPr>
            </a:pPr>
            <a:r>
              <a:t>1,8 M€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5166360"/>
            <a:ext cx="36576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0">
                <a:solidFill>
                  <a:srgbClr val="F4F2EB"/>
                </a:solidFill>
                <a:latin typeface="Aptos"/>
              </a:defRPr>
            </a:pPr>
            <a:r>
              <a:t>30 % du capital  •  Pre-money 4,2 M€  •  Post-money 6,0 M€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6172200"/>
            <a:ext cx="457200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900" b="0">
                <a:solidFill>
                  <a:srgbClr val="A0AAB0"/>
                </a:solidFill>
                <a:latin typeface="Aptos"/>
              </a:defRPr>
            </a:pPr>
            <a:r>
              <a:t>Dossier de présentation investisseur  |  16 août 2026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6565392"/>
            <a:ext cx="7315200" cy="14630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800" b="0">
                <a:solidFill>
                  <a:srgbClr val="A0AAB0"/>
                </a:solidFill>
                <a:latin typeface="Aptos"/>
              </a:defRPr>
            </a:pPr>
            <a:r>
              <a:t>LESSINGER RACING FOIL 30  /  CONFIDENTIEL — BASE DE TRAVAIL INVESTISSEUR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914400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000" b="1">
                <a:solidFill>
                  <a:srgbClr val="CEA654"/>
                </a:solidFill>
                <a:latin typeface="Aptos"/>
              </a:defRPr>
            </a:pPr>
            <a:r>
              <a:t>09 • ROADMAP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640080"/>
            <a:ext cx="1078992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F4F2EB"/>
                </a:solidFill>
                <a:latin typeface="Aptos Display"/>
              </a:defRPr>
            </a:pPr>
            <a:r>
              <a:t>De la preuve technique à la répétabilité commerciale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347472"/>
            <a:ext cx="6400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000" b="1">
                <a:solidFill>
                  <a:srgbClr val="A0AAB0"/>
                </a:solidFill>
                <a:latin typeface="Aptos"/>
              </a:defRPr>
            </a:pPr>
            <a:r>
              <a:t>10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828800"/>
            <a:ext cx="1920240" cy="2560320"/>
          </a:xfrm>
          <a:prstGeom prst="roundRect">
            <a:avLst/>
          </a:prstGeom>
          <a:solidFill>
            <a:srgbClr val="13191F"/>
          </a:solidFill>
          <a:ln>
            <a:solidFill>
              <a:srgbClr val="13191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2084831"/>
            <a:ext cx="146304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400" b="1">
                <a:solidFill>
                  <a:srgbClr val="CEA654"/>
                </a:solidFill>
                <a:latin typeface="Aptos"/>
              </a:defRPr>
            </a:pPr>
            <a: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2697480"/>
            <a:ext cx="146304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4CAFA8"/>
                </a:solidFill>
                <a:latin typeface="Aptos"/>
              </a:defRPr>
            </a:pPr>
            <a:r>
              <a:t>T0–T3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3246120"/>
            <a:ext cx="141732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300" b="1">
                <a:solidFill>
                  <a:srgbClr val="F4F2EB"/>
                </a:solidFill>
                <a:latin typeface="Aptos"/>
              </a:defRPr>
            </a:pPr>
            <a:r>
              <a:t>Architecture, CFD, BOM &amp; partenaires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907791" y="1828800"/>
            <a:ext cx="1920240" cy="2560320"/>
          </a:xfrm>
          <a:prstGeom prst="roundRect">
            <a:avLst/>
          </a:prstGeom>
          <a:solidFill>
            <a:srgbClr val="13191F"/>
          </a:solidFill>
          <a:ln>
            <a:solidFill>
              <a:srgbClr val="13191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136391" y="2084831"/>
            <a:ext cx="146304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400" b="1">
                <a:solidFill>
                  <a:srgbClr val="CEA654"/>
                </a:solidFill>
                <a:latin typeface="Aptos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36391" y="2697480"/>
            <a:ext cx="146304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4CAFA8"/>
                </a:solidFill>
                <a:latin typeface="Aptos"/>
              </a:defRPr>
            </a:pPr>
            <a:r>
              <a:t>T4–T8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36391" y="3246120"/>
            <a:ext cx="141732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300" b="1">
                <a:solidFill>
                  <a:srgbClr val="F4F2EB"/>
                </a:solidFill>
                <a:latin typeface="Aptos"/>
              </a:defRPr>
            </a:pPr>
            <a:r>
              <a:t>Prototype #1, essais à quai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175504" y="1828800"/>
            <a:ext cx="1920240" cy="2560320"/>
          </a:xfrm>
          <a:prstGeom prst="roundRect">
            <a:avLst/>
          </a:prstGeom>
          <a:solidFill>
            <a:srgbClr val="13191F"/>
          </a:solidFill>
          <a:ln>
            <a:solidFill>
              <a:srgbClr val="13191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04104" y="2084831"/>
            <a:ext cx="146304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400" b="1">
                <a:solidFill>
                  <a:srgbClr val="CEA654"/>
                </a:solidFill>
                <a:latin typeface="Aptos"/>
              </a:defRPr>
            </a:pPr>
            <a: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04104" y="2697480"/>
            <a:ext cx="146304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4CAFA8"/>
                </a:solidFill>
                <a:latin typeface="Aptos"/>
              </a:defRPr>
            </a:pPr>
            <a:r>
              <a:t>T9–T12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04104" y="3246120"/>
            <a:ext cx="141732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300" b="1">
                <a:solidFill>
                  <a:srgbClr val="F4F2EB"/>
                </a:solidFill>
                <a:latin typeface="Aptos"/>
              </a:defRPr>
            </a:pPr>
            <a:r>
              <a:t>Prototype #2, démonstrateur UAE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443215" y="1828800"/>
            <a:ext cx="1920240" cy="2560320"/>
          </a:xfrm>
          <a:prstGeom prst="roundRect">
            <a:avLst/>
          </a:prstGeom>
          <a:solidFill>
            <a:srgbClr val="13191F"/>
          </a:solidFill>
          <a:ln>
            <a:solidFill>
              <a:srgbClr val="13191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671815" y="2084831"/>
            <a:ext cx="146304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400" b="1">
                <a:solidFill>
                  <a:srgbClr val="CEA654"/>
                </a:solidFill>
                <a:latin typeface="Aptos"/>
              </a:defRPr>
            </a:pPr>
            <a:r>
              <a:t>04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71815" y="2697480"/>
            <a:ext cx="146304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4CAFA8"/>
                </a:solidFill>
                <a:latin typeface="Aptos"/>
              </a:defRPr>
            </a:pPr>
            <a:r>
              <a:t>T13–T18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671815" y="3246120"/>
            <a:ext cx="141732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300" b="1">
                <a:solidFill>
                  <a:srgbClr val="F4F2EB"/>
                </a:solidFill>
                <a:latin typeface="Aptos"/>
              </a:defRPr>
            </a:pPr>
            <a:r>
              <a:t>Certification, précommandes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710928" y="1828800"/>
            <a:ext cx="1920240" cy="2560320"/>
          </a:xfrm>
          <a:prstGeom prst="roundRect">
            <a:avLst/>
          </a:prstGeom>
          <a:solidFill>
            <a:srgbClr val="13191F"/>
          </a:solidFill>
          <a:ln>
            <a:solidFill>
              <a:srgbClr val="13191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939528" y="2084831"/>
            <a:ext cx="146304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400" b="1">
                <a:solidFill>
                  <a:srgbClr val="CEA654"/>
                </a:solidFill>
                <a:latin typeface="Aptos"/>
              </a:defRPr>
            </a:pPr>
            <a:r>
              <a:t>05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939528" y="2697480"/>
            <a:ext cx="146304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4CAFA8"/>
                </a:solidFill>
                <a:latin typeface="Aptos"/>
              </a:defRPr>
            </a:pPr>
            <a:r>
              <a:t>T19–T24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939528" y="3246120"/>
            <a:ext cx="141732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300" b="1">
                <a:solidFill>
                  <a:srgbClr val="F4F2EB"/>
                </a:solidFill>
                <a:latin typeface="Aptos"/>
              </a:defRPr>
            </a:pPr>
            <a:r>
              <a:t>Petite série, showroom &amp; ventes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77240" y="5166360"/>
            <a:ext cx="1024128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600" b="0">
                <a:solidFill>
                  <a:srgbClr val="A0AAB0"/>
                </a:solidFill>
                <a:latin typeface="Aptos"/>
              </a:defRPr>
            </a:pPr>
            <a:r>
              <a:t>Chaque jalon doit produire une preuve investisseur : coût, performance, conformité, commande ou partenaire.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8640" y="6565392"/>
            <a:ext cx="7315200" cy="14630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800" b="0">
                <a:solidFill>
                  <a:srgbClr val="A0AAB0"/>
                </a:solidFill>
                <a:latin typeface="Aptos"/>
              </a:defRPr>
            </a:pPr>
            <a:r>
              <a:t>LESSINGER RACING FOIL 30  /  CONFIDENTIEL — BASE DE TRAVAIL INVESTISSEUR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1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crop_5933445543090811434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0" y="0"/>
            <a:ext cx="578815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080760" y="0"/>
            <a:ext cx="320040" cy="6858000"/>
          </a:xfrm>
          <a:prstGeom prst="rect">
            <a:avLst/>
          </a:prstGeom>
          <a:solidFill>
            <a:srgbClr val="CEA654"/>
          </a:solidFill>
          <a:ln>
            <a:solidFill>
              <a:srgbClr val="CEA65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960120"/>
            <a:ext cx="530352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CEA654"/>
                </a:solidFill>
                <a:latin typeface="Aptos"/>
              </a:defRPr>
            </a:pPr>
            <a:r>
              <a:t>THE NEXT WAVE OF LUXURY BOATING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508760"/>
            <a:ext cx="5303520" cy="10972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3400" b="1">
                <a:solidFill>
                  <a:srgbClr val="F4F2EB"/>
                </a:solidFill>
                <a:latin typeface="Aptos Display"/>
              </a:defRPr>
            </a:pPr>
            <a:r>
              <a:t>Investir dans</a:t>
            </a:r>
            <a:br/>
            <a:r>
              <a:t>la vitesse silencieuse.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154680"/>
            <a:ext cx="5212080" cy="5943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600" b="0">
                <a:solidFill>
                  <a:srgbClr val="A0AAB0"/>
                </a:solidFill>
                <a:latin typeface="Aptos"/>
              </a:defRPr>
            </a:pPr>
            <a:r>
              <a:t>Stéphane LESSINGER</a:t>
            </a:r>
            <a:br/>
            <a:r>
              <a:t>Founder — Lessinger Racing Foil 30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4983480"/>
            <a:ext cx="5029200" cy="4114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500" b="1">
                <a:solidFill>
                  <a:srgbClr val="CEA654"/>
                </a:solidFill>
                <a:latin typeface="Aptos"/>
              </a:defRPr>
            </a:pPr>
            <a:r>
              <a:t>1,8 M€  •  30 %  •  30 ft  •  &gt;45–50 kn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565392"/>
            <a:ext cx="7315200" cy="14630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800" b="0">
                <a:solidFill>
                  <a:srgbClr val="A0AAB0"/>
                </a:solidFill>
                <a:latin typeface="Aptos"/>
              </a:defRPr>
            </a:pPr>
            <a:r>
              <a:t>LESSINGER RACING FOIL 30  /  CONFIDENTIEL — BASE DE TRAVAIL INVESTISSEUR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914400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000" b="1">
                <a:solidFill>
                  <a:srgbClr val="CEA654"/>
                </a:solidFill>
                <a:latin typeface="Aptos"/>
              </a:defRPr>
            </a:pPr>
            <a:r>
              <a:t>10 • ASSET REGISTER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640080"/>
            <a:ext cx="1078992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F4F2EB"/>
                </a:solidFill>
                <a:latin typeface="Aptos Display"/>
              </a:defRPr>
            </a:pPr>
            <a:r>
              <a:t>Appendix — visual asset library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347472"/>
            <a:ext cx="6400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000" b="1">
                <a:solidFill>
                  <a:srgbClr val="A0AAB0"/>
                </a:solidFill>
                <a:latin typeface="Aptos"/>
              </a:defRPr>
            </a:pPr>
            <a:r>
              <a:t>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143000"/>
            <a:ext cx="1097280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000" b="0">
                <a:solidFill>
                  <a:srgbClr val="A0AAB0"/>
                </a:solidFill>
                <a:latin typeface="Aptos"/>
              </a:defRPr>
            </a:pPr>
            <a:r>
              <a:t>All PNG assets supplied in the working environment are embedded below for traceability.</a:t>
            </a:r>
          </a:p>
        </p:txBody>
      </p:sp>
      <p:pic>
        <p:nvPicPr>
          <p:cNvPr id="6" name="Picture 5" descr="crop_6779368588206570109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1600200"/>
            <a:ext cx="1691640" cy="10789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2715768"/>
            <a:ext cx="169164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700" b="0">
                <a:solidFill>
                  <a:srgbClr val="A0AAB0"/>
                </a:solidFill>
                <a:latin typeface="Aptos"/>
              </a:defRPr>
            </a:pPr>
            <a:r>
              <a:t>2DA3F016-02C8-4ACF</a:t>
            </a:r>
          </a:p>
        </p:txBody>
      </p:sp>
      <p:pic>
        <p:nvPicPr>
          <p:cNvPr id="8" name="Picture 7" descr="crop_6210338095998212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1600200"/>
            <a:ext cx="1691640" cy="107899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14600" y="2715768"/>
            <a:ext cx="169164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700" b="0">
                <a:solidFill>
                  <a:srgbClr val="A0AAB0"/>
                </a:solidFill>
                <a:latin typeface="Aptos"/>
              </a:defRPr>
            </a:pPr>
            <a:r>
              <a:t>2F7D88A2-833D-46E2</a:t>
            </a:r>
          </a:p>
        </p:txBody>
      </p:sp>
      <p:pic>
        <p:nvPicPr>
          <p:cNvPr id="10" name="Picture 9" descr="crop_538312964770169808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120" y="1600200"/>
            <a:ext cx="1691640" cy="107899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389120" y="2715768"/>
            <a:ext cx="169164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700" b="0">
                <a:solidFill>
                  <a:srgbClr val="A0AAB0"/>
                </a:solidFill>
                <a:latin typeface="Aptos"/>
              </a:defRPr>
            </a:pPr>
            <a:r>
              <a:t>2646FA8C-740D-4EE1</a:t>
            </a:r>
          </a:p>
        </p:txBody>
      </p:sp>
      <p:pic>
        <p:nvPicPr>
          <p:cNvPr id="12" name="Picture 11" descr="crop_690632396475485587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3640" y="1600200"/>
            <a:ext cx="1691640" cy="107899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263640" y="2715768"/>
            <a:ext cx="169164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700" b="0">
                <a:solidFill>
                  <a:srgbClr val="A0AAB0"/>
                </a:solidFill>
                <a:latin typeface="Aptos"/>
              </a:defRPr>
            </a:pPr>
            <a:r>
              <a:t>62F42BB0-C03A-43D7</a:t>
            </a:r>
          </a:p>
        </p:txBody>
      </p:sp>
      <p:pic>
        <p:nvPicPr>
          <p:cNvPr id="14" name="Picture 13" descr="crop_761357612122162741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8159" y="1600200"/>
            <a:ext cx="1691640" cy="107899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138159" y="2715768"/>
            <a:ext cx="169164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700" b="0">
                <a:solidFill>
                  <a:srgbClr val="A0AAB0"/>
                </a:solidFill>
                <a:latin typeface="Aptos"/>
              </a:defRPr>
            </a:pPr>
            <a:r>
              <a:t>150F753C-FF28-4FFB</a:t>
            </a:r>
          </a:p>
        </p:txBody>
      </p:sp>
      <p:pic>
        <p:nvPicPr>
          <p:cNvPr id="16" name="Picture 15" descr="crop_8628833764018082218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12680" y="1600200"/>
            <a:ext cx="1691640" cy="107899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0012680" y="2715768"/>
            <a:ext cx="169164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700" b="0">
                <a:solidFill>
                  <a:srgbClr val="A0AAB0"/>
                </a:solidFill>
                <a:latin typeface="Aptos"/>
              </a:defRPr>
            </a:pPr>
            <a:r>
              <a:t>B8F1158F-D265-4C81</a:t>
            </a:r>
          </a:p>
        </p:txBody>
      </p:sp>
      <p:pic>
        <p:nvPicPr>
          <p:cNvPr id="18" name="Picture 17" descr="crop_7369680715790218357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080" y="3108960"/>
            <a:ext cx="1691640" cy="107899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40080" y="4224528"/>
            <a:ext cx="169164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700" b="0">
                <a:solidFill>
                  <a:srgbClr val="A0AAB0"/>
                </a:solidFill>
                <a:latin typeface="Aptos"/>
              </a:defRPr>
            </a:pPr>
            <a:r>
              <a:t>IMG_1401.PNG</a:t>
            </a:r>
          </a:p>
        </p:txBody>
      </p:sp>
      <p:pic>
        <p:nvPicPr>
          <p:cNvPr id="20" name="Picture 19" descr="crop_8220608688764025123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14600" y="3108960"/>
            <a:ext cx="1691640" cy="107899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514600" y="4224528"/>
            <a:ext cx="169164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700" b="0">
                <a:solidFill>
                  <a:srgbClr val="A0AAB0"/>
                </a:solidFill>
                <a:latin typeface="Aptos"/>
              </a:defRPr>
            </a:pPr>
            <a:r>
              <a:t>B906396A-C534-41DA</a:t>
            </a:r>
          </a:p>
        </p:txBody>
      </p:sp>
      <p:pic>
        <p:nvPicPr>
          <p:cNvPr id="22" name="Picture 21" descr="crop_4305549769199534871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89120" y="3108960"/>
            <a:ext cx="1691640" cy="1078992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389120" y="4224528"/>
            <a:ext cx="169164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700" b="0">
                <a:solidFill>
                  <a:srgbClr val="A0AAB0"/>
                </a:solidFill>
                <a:latin typeface="Aptos"/>
              </a:defRPr>
            </a:pPr>
            <a:r>
              <a:t>2F7D88A2-833D-46E2</a:t>
            </a:r>
          </a:p>
        </p:txBody>
      </p:sp>
      <p:pic>
        <p:nvPicPr>
          <p:cNvPr id="24" name="Picture 23" descr="crop_8225842994236889371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63640" y="3108960"/>
            <a:ext cx="1691640" cy="107899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263640" y="4224528"/>
            <a:ext cx="169164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700" b="0">
                <a:solidFill>
                  <a:srgbClr val="A0AAB0"/>
                </a:solidFill>
                <a:latin typeface="Aptos"/>
              </a:defRPr>
            </a:pPr>
            <a:r>
              <a:t>43D77EC5-7ABE-4CF9</a:t>
            </a:r>
          </a:p>
        </p:txBody>
      </p:sp>
      <p:pic>
        <p:nvPicPr>
          <p:cNvPr id="26" name="Picture 25" descr="crop_7177996298342247084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38159" y="3108960"/>
            <a:ext cx="1691640" cy="1078992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138159" y="4224528"/>
            <a:ext cx="169164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700" b="0">
                <a:solidFill>
                  <a:srgbClr val="A0AAB0"/>
                </a:solidFill>
                <a:latin typeface="Aptos"/>
              </a:defRPr>
            </a:pPr>
            <a:r>
              <a:t>2DA3F016-02C8-4ACF</a:t>
            </a:r>
          </a:p>
        </p:txBody>
      </p:sp>
      <p:pic>
        <p:nvPicPr>
          <p:cNvPr id="28" name="Picture 27" descr="crop_5625791323839830900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12680" y="3108960"/>
            <a:ext cx="1691640" cy="1078992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0012680" y="4224528"/>
            <a:ext cx="169164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700" b="0">
                <a:solidFill>
                  <a:srgbClr val="A0AAB0"/>
                </a:solidFill>
                <a:latin typeface="Aptos"/>
              </a:defRPr>
            </a:pPr>
            <a:r>
              <a:t>IMG_1402.PNG</a:t>
            </a:r>
          </a:p>
        </p:txBody>
      </p:sp>
      <p:pic>
        <p:nvPicPr>
          <p:cNvPr id="30" name="Picture 29" descr="crop_42178258508734947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080" y="4617720"/>
            <a:ext cx="1691640" cy="1078992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640080" y="5733288"/>
            <a:ext cx="169164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700" b="0">
                <a:solidFill>
                  <a:srgbClr val="A0AAB0"/>
                </a:solidFill>
                <a:latin typeface="Aptos"/>
              </a:defRPr>
            </a:pPr>
            <a:r>
              <a:t>150F753C-FF28-4FFB</a:t>
            </a:r>
          </a:p>
        </p:txBody>
      </p:sp>
      <p:pic>
        <p:nvPicPr>
          <p:cNvPr id="32" name="Picture 31" descr="crop_6935968997705032797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14600" y="4617720"/>
            <a:ext cx="1691640" cy="1078992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2514600" y="5733288"/>
            <a:ext cx="169164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700" b="0">
                <a:solidFill>
                  <a:srgbClr val="A0AAB0"/>
                </a:solidFill>
                <a:latin typeface="Aptos"/>
              </a:defRPr>
            </a:pPr>
            <a:r>
              <a:t>IMG_1401(1).PNG</a:t>
            </a:r>
          </a:p>
        </p:txBody>
      </p:sp>
      <p:pic>
        <p:nvPicPr>
          <p:cNvPr id="34" name="Picture 33" descr="crop_480824805541657541.jp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89120" y="4617720"/>
            <a:ext cx="1691640" cy="1078992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4389120" y="5733288"/>
            <a:ext cx="169164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700" b="0">
                <a:solidFill>
                  <a:srgbClr val="A0AAB0"/>
                </a:solidFill>
                <a:latin typeface="Aptos"/>
              </a:defRPr>
            </a:pPr>
            <a:r>
              <a:t>79C3FCA4-9582-46C3</a:t>
            </a:r>
          </a:p>
        </p:txBody>
      </p:sp>
      <p:pic>
        <p:nvPicPr>
          <p:cNvPr id="36" name="Picture 35" descr="crop_7379343865370993645.jp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63640" y="4617720"/>
            <a:ext cx="1691640" cy="1078992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6263640" y="5733288"/>
            <a:ext cx="169164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700" b="0">
                <a:solidFill>
                  <a:srgbClr val="A0AAB0"/>
                </a:solidFill>
                <a:latin typeface="Aptos"/>
              </a:defRPr>
            </a:pPr>
            <a:r>
              <a:t>9A70C6E2-A15D-412A</a:t>
            </a:r>
          </a:p>
        </p:txBody>
      </p:sp>
      <p:pic>
        <p:nvPicPr>
          <p:cNvPr id="38" name="Picture 37" descr="crop_3466383691426220341.jp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38159" y="4617720"/>
            <a:ext cx="1691640" cy="1078992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138159" y="5733288"/>
            <a:ext cx="169164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700" b="0">
                <a:solidFill>
                  <a:srgbClr val="A0AAB0"/>
                </a:solidFill>
                <a:latin typeface="Aptos"/>
              </a:defRPr>
            </a:pPr>
            <a:r>
              <a:t>IMG_1402(1).PNG</a:t>
            </a:r>
          </a:p>
        </p:txBody>
      </p:sp>
      <p:pic>
        <p:nvPicPr>
          <p:cNvPr id="40" name="Picture 39" descr="crop_3618603408803694756.jp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012680" y="4617720"/>
            <a:ext cx="1691640" cy="1078992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10012680" y="5733288"/>
            <a:ext cx="169164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700" b="0">
                <a:solidFill>
                  <a:srgbClr val="A0AAB0"/>
                </a:solidFill>
                <a:latin typeface="Aptos"/>
              </a:defRPr>
            </a:pPr>
            <a:r>
              <a:t>EAEFA466-0D8E-4E69</a:t>
            </a:r>
          </a:p>
        </p:txBody>
      </p:sp>
      <p:pic>
        <p:nvPicPr>
          <p:cNvPr id="42" name="Picture 41" descr="crop_5022772457774545671.jp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0080" y="6126479"/>
            <a:ext cx="1691640" cy="1078992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640080" y="7242047"/>
            <a:ext cx="169164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700" b="0">
                <a:solidFill>
                  <a:srgbClr val="A0AAB0"/>
                </a:solidFill>
                <a:latin typeface="Aptos"/>
              </a:defRPr>
            </a:pPr>
            <a:r>
              <a:t>9B59D851-6E21-4BEE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48640" y="6565392"/>
            <a:ext cx="7315200" cy="14630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800" b="0">
                <a:solidFill>
                  <a:srgbClr val="A0AAB0"/>
                </a:solidFill>
                <a:latin typeface="Aptos"/>
              </a:defRPr>
            </a:pPr>
            <a:r>
              <a:t>LESSINGER RACING FOIL 30  /  CONFIDENTIEL — BASE DE TRAVAIL INVESTISSEUR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914400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000" b="1">
                <a:solidFill>
                  <a:srgbClr val="CEA654"/>
                </a:solidFill>
                <a:latin typeface="Aptos"/>
              </a:defRPr>
            </a:pPr>
            <a:r>
              <a:t>01 • INVESTMENT CASE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640080"/>
            <a:ext cx="1078992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F4F2EB"/>
                </a:solidFill>
                <a:latin typeface="Aptos Display"/>
              </a:defRPr>
            </a:pPr>
            <a:r>
              <a:t>Une plateforme premium à financer jusqu’au lancement commercial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347472"/>
            <a:ext cx="6400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000" b="1">
                <a:solidFill>
                  <a:srgbClr val="A0AAB0"/>
                </a:solidFill>
                <a:latin typeface="Aptos"/>
              </a:defRPr>
            </a:pPr>
            <a:r>
              <a:t>02</a:t>
            </a:r>
          </a:p>
        </p:txBody>
      </p:sp>
      <p:pic>
        <p:nvPicPr>
          <p:cNvPr id="5" name="Picture 4" descr="crop_2838737808719222747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40880" y="1325880"/>
            <a:ext cx="4572000" cy="448056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640080" y="1417320"/>
            <a:ext cx="2148840" cy="822960"/>
          </a:xfrm>
          <a:prstGeom prst="roundRect">
            <a:avLst/>
          </a:prstGeom>
          <a:solidFill>
            <a:srgbClr val="13191F"/>
          </a:solidFill>
          <a:ln>
            <a:solidFill>
              <a:srgbClr val="13191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04671" y="1527048"/>
            <a:ext cx="1828800" cy="3108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CEA654"/>
                </a:solidFill>
                <a:latin typeface="Aptos"/>
              </a:defRPr>
            </a:pPr>
            <a:r>
              <a:t>1,8 M€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4671" y="1901952"/>
            <a:ext cx="182880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900" b="0">
                <a:solidFill>
                  <a:srgbClr val="A0AAB0"/>
                </a:solidFill>
                <a:latin typeface="Aptos"/>
              </a:defRPr>
            </a:pPr>
            <a:r>
              <a:t>capital recherché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154680" y="1417320"/>
            <a:ext cx="2148840" cy="822960"/>
          </a:xfrm>
          <a:prstGeom prst="roundRect">
            <a:avLst/>
          </a:prstGeom>
          <a:solidFill>
            <a:srgbClr val="13191F"/>
          </a:solidFill>
          <a:ln>
            <a:solidFill>
              <a:srgbClr val="13191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19272" y="1527048"/>
            <a:ext cx="1828800" cy="3108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CEA654"/>
                </a:solidFill>
                <a:latin typeface="Aptos"/>
              </a:defRPr>
            </a:pPr>
            <a:r>
              <a:t>30 %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19272" y="1901952"/>
            <a:ext cx="182880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900" b="0">
                <a:solidFill>
                  <a:srgbClr val="A0AAB0"/>
                </a:solidFill>
                <a:latin typeface="Aptos"/>
              </a:defRPr>
            </a:pPr>
            <a:r>
              <a:t>equity proposée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2560320"/>
            <a:ext cx="2148840" cy="822960"/>
          </a:xfrm>
          <a:prstGeom prst="roundRect">
            <a:avLst/>
          </a:prstGeom>
          <a:solidFill>
            <a:srgbClr val="13191F"/>
          </a:solidFill>
          <a:ln>
            <a:solidFill>
              <a:srgbClr val="13191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04671" y="2670048"/>
            <a:ext cx="1828800" cy="3108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CEA654"/>
                </a:solidFill>
                <a:latin typeface="Aptos"/>
              </a:defRPr>
            </a:pPr>
            <a:r>
              <a:t>379 k€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4671" y="3044952"/>
            <a:ext cx="182880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900" b="0">
                <a:solidFill>
                  <a:srgbClr val="A0AAB0"/>
                </a:solidFill>
                <a:latin typeface="Aptos"/>
              </a:defRPr>
            </a:pPr>
            <a:r>
              <a:t>prix moyen HT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154680" y="2560320"/>
            <a:ext cx="2148840" cy="822960"/>
          </a:xfrm>
          <a:prstGeom prst="roundRect">
            <a:avLst/>
          </a:prstGeom>
          <a:solidFill>
            <a:srgbClr val="13191F"/>
          </a:solidFill>
          <a:ln>
            <a:solidFill>
              <a:srgbClr val="13191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319272" y="2670048"/>
            <a:ext cx="1828800" cy="3108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CEA654"/>
                </a:solidFill>
                <a:latin typeface="Aptos"/>
              </a:defRPr>
            </a:pPr>
            <a:r>
              <a:t>63,9 %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19272" y="3044952"/>
            <a:ext cx="182880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900" b="0">
                <a:solidFill>
                  <a:srgbClr val="A0AAB0"/>
                </a:solidFill>
                <a:latin typeface="Aptos"/>
              </a:defRPr>
            </a:pPr>
            <a:r>
              <a:t>marge brute cible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" y="3977639"/>
            <a:ext cx="56692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CEA654"/>
                </a:solidFill>
                <a:latin typeface="Aptos"/>
              </a:defRPr>
            </a:pPr>
            <a:r>
              <a:t>THÈSE D’INVESTISSEMENT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" y="4343400"/>
            <a:ext cx="5669280" cy="10972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500" b="0">
                <a:solidFill>
                  <a:srgbClr val="F4F2EB"/>
                </a:solidFill>
                <a:latin typeface="Aptos"/>
              </a:defRPr>
            </a:pPr>
            <a:r>
              <a:t>Produit différenciant : runabout hydrofoil de 30 ft.</a:t>
            </a:r>
            <a:br/>
            <a:r>
              <a:t>Positionnement : luxe international, personnalisation et démonstration locale.</a:t>
            </a:r>
            <a:br/>
            <a:r>
              <a:t>Objectif à 5 ans : 70 bateaux vendus / 26,5 M€ de chiffre d’affaires.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6565392"/>
            <a:ext cx="7315200" cy="14630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800" b="0">
                <a:solidFill>
                  <a:srgbClr val="A0AAB0"/>
                </a:solidFill>
                <a:latin typeface="Aptos"/>
              </a:defRPr>
            </a:pPr>
            <a:r>
              <a:t>LESSINGER RACING FOIL 30  /  CONFIDENTIEL — BASE DE TRAVAIL INVESTISSEUR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914400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000" b="1">
                <a:solidFill>
                  <a:srgbClr val="CEA654"/>
                </a:solidFill>
                <a:latin typeface="Aptos"/>
              </a:defRPr>
            </a:pPr>
            <a:r>
              <a:t>02 • PRODUCT–MARKET FIT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640080"/>
            <a:ext cx="1078992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F4F2EB"/>
                </a:solidFill>
                <a:latin typeface="Aptos Display"/>
              </a:defRPr>
            </a:pPr>
            <a:r>
              <a:t>Le produit : une expérience de glisse, pas un simple bateau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347472"/>
            <a:ext cx="6400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000" b="1">
                <a:solidFill>
                  <a:srgbClr val="A0AAB0"/>
                </a:solidFill>
                <a:latin typeface="Aptos"/>
              </a:defRPr>
            </a:pPr>
            <a:r>
              <a:t>03</a:t>
            </a:r>
          </a:p>
        </p:txBody>
      </p:sp>
      <p:pic>
        <p:nvPicPr>
          <p:cNvPr id="5" name="Picture 4" descr="crop_4867256550019789257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371600"/>
            <a:ext cx="5120640" cy="448056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6035040" y="1371600"/>
            <a:ext cx="5577840" cy="4480560"/>
          </a:xfrm>
          <a:prstGeom prst="roundRect">
            <a:avLst/>
          </a:prstGeom>
          <a:solidFill>
            <a:srgbClr val="13191F"/>
          </a:solidFill>
          <a:ln>
            <a:solidFill>
              <a:srgbClr val="13191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0" y="1691640"/>
            <a:ext cx="493776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200" b="1">
                <a:solidFill>
                  <a:srgbClr val="CEA654"/>
                </a:solidFill>
                <a:latin typeface="Aptos"/>
              </a:defRPr>
            </a:pPr>
            <a:r>
              <a:t>RACING FOIL 30  /  CIBLE TECHNIQUE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2148840"/>
            <a:ext cx="1508760" cy="246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600" b="1">
                <a:solidFill>
                  <a:srgbClr val="F4F2EB"/>
                </a:solidFill>
                <a:latin typeface="Aptos"/>
              </a:defRPr>
            </a:pPr>
            <a:r>
              <a:t>≈ 30 ft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01000" y="2167128"/>
            <a:ext cx="310896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0">
                <a:solidFill>
                  <a:srgbClr val="A0AAB0"/>
                </a:solidFill>
                <a:latin typeface="Aptos"/>
              </a:defRPr>
            </a:pPr>
            <a:r>
              <a:t>Longueur cible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2770632"/>
            <a:ext cx="1508760" cy="246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600" b="1">
                <a:solidFill>
                  <a:srgbClr val="F4F2EB"/>
                </a:solidFill>
                <a:latin typeface="Aptos"/>
              </a:defRPr>
            </a:pPr>
            <a:r>
              <a:t>Carbone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01000" y="2788920"/>
            <a:ext cx="310896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0">
                <a:solidFill>
                  <a:srgbClr val="A0AAB0"/>
                </a:solidFill>
                <a:latin typeface="Aptos"/>
              </a:defRPr>
            </a:pPr>
            <a:r>
              <a:t>Structure &amp; foils T-rétractables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0" y="3392424"/>
            <a:ext cx="1508760" cy="246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600" b="1">
                <a:solidFill>
                  <a:srgbClr val="F4F2EB"/>
                </a:solidFill>
                <a:latin typeface="Aptos"/>
              </a:defRPr>
            </a:pPr>
            <a:r>
              <a:t>&gt;45–50 kn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01000" y="3410712"/>
            <a:ext cx="310896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0">
                <a:solidFill>
                  <a:srgbClr val="A0AAB0"/>
                </a:solidFill>
                <a:latin typeface="Aptos"/>
              </a:defRPr>
            </a:pPr>
            <a:r>
              <a:t>Vitesse de pointe visée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0" y="4014216"/>
            <a:ext cx="1508760" cy="246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600" b="1">
                <a:solidFill>
                  <a:srgbClr val="F4F2EB"/>
                </a:solidFill>
                <a:latin typeface="Aptos"/>
              </a:defRPr>
            </a:pPr>
            <a:r>
              <a:t>−80 %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01000" y="4032504"/>
            <a:ext cx="310896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0">
                <a:solidFill>
                  <a:srgbClr val="A0AAB0"/>
                </a:solidFill>
                <a:latin typeface="Aptos"/>
              </a:defRPr>
            </a:pPr>
            <a:r>
              <a:t>Réduction de traînée hydrodynamique visée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4636008"/>
            <a:ext cx="1508760" cy="246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600" b="1">
                <a:solidFill>
                  <a:srgbClr val="F4F2EB"/>
                </a:solidFill>
                <a:latin typeface="Aptos"/>
              </a:defRPr>
            </a:pPr>
            <a:r>
              <a:t>Électrique / hybride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01000" y="4654296"/>
            <a:ext cx="310896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0">
                <a:solidFill>
                  <a:srgbClr val="A0AAB0"/>
                </a:solidFill>
                <a:latin typeface="Aptos"/>
              </a:defRPr>
            </a:pPr>
            <a:r>
              <a:t>Pod à hélices contrarotatives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" y="6565392"/>
            <a:ext cx="7315200" cy="14630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800" b="0">
                <a:solidFill>
                  <a:srgbClr val="A0AAB0"/>
                </a:solidFill>
                <a:latin typeface="Aptos"/>
              </a:defRPr>
            </a:pPr>
            <a:r>
              <a:t>LESSINGER RACING FOIL 30  /  CONFIDENTIEL — BASE DE TRAVAIL INVESTISSEUR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914400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000" b="1">
                <a:solidFill>
                  <a:srgbClr val="CEA654"/>
                </a:solidFill>
                <a:latin typeface="Aptos"/>
              </a:defRPr>
            </a:pPr>
            <a:r>
              <a:t>03 • TECHNOLOGY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640080"/>
            <a:ext cx="1078992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F4F2EB"/>
                </a:solidFill>
                <a:latin typeface="Aptos Display"/>
              </a:defRPr>
            </a:pPr>
            <a:r>
              <a:t>Une architecture de propulsion et de sustentation à valider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347472"/>
            <a:ext cx="6400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000" b="1">
                <a:solidFill>
                  <a:srgbClr val="A0AAB0"/>
                </a:solidFill>
                <a:latin typeface="Aptos"/>
              </a:defRPr>
            </a:pPr>
            <a:r>
              <a:t>04</a:t>
            </a:r>
          </a:p>
        </p:txBody>
      </p:sp>
      <p:pic>
        <p:nvPicPr>
          <p:cNvPr id="5" name="Picture 4" descr="crop_6027376844637358460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325880"/>
            <a:ext cx="5486400" cy="4572000"/>
          </a:xfrm>
          <a:prstGeom prst="rect">
            <a:avLst/>
          </a:prstGeom>
        </p:spPr>
      </p:pic>
      <p:pic>
        <p:nvPicPr>
          <p:cNvPr id="6" name="Picture 5" descr="crop_731435729590790665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3640" y="1325880"/>
            <a:ext cx="5349240" cy="4572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5989320"/>
            <a:ext cx="5212080" cy="2560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000" b="0">
                <a:solidFill>
                  <a:srgbClr val="A0AAB0"/>
                </a:solidFill>
                <a:latin typeface="Aptos"/>
              </a:defRPr>
            </a:pPr>
            <a:r>
              <a:t>Pod contra-rotatif  /  Architecture à prototyper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5989320"/>
            <a:ext cx="4937760" cy="2560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000" b="0">
                <a:solidFill>
                  <a:srgbClr val="A0AAB0"/>
                </a:solidFill>
                <a:latin typeface="Aptos"/>
              </a:defRPr>
            </a:pPr>
            <a:r>
              <a:t>Flow foil  /  Validation CFD + essais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6565392"/>
            <a:ext cx="7315200" cy="14630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800" b="0">
                <a:solidFill>
                  <a:srgbClr val="A0AAB0"/>
                </a:solidFill>
                <a:latin typeface="Aptos"/>
              </a:defRPr>
            </a:pPr>
            <a:r>
              <a:t>LESSINGER RACING FOIL 30  /  CONFIDENTIEL — BASE DE TRAVAIL INVESTISSEUR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914400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000" b="1">
                <a:solidFill>
                  <a:srgbClr val="CEA654"/>
                </a:solidFill>
                <a:latin typeface="Aptos"/>
              </a:defRPr>
            </a:pPr>
            <a:r>
              <a:t>04 • FOUNDER PROFILE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640080"/>
            <a:ext cx="1078992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F4F2EB"/>
                </a:solidFill>
                <a:latin typeface="Aptos Display"/>
              </a:defRPr>
            </a:pPr>
            <a:r>
              <a:t>Stéphane LESSINGER : un opérateur commercial et industriel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347472"/>
            <a:ext cx="6400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000" b="1">
                <a:solidFill>
                  <a:srgbClr val="A0AAB0"/>
                </a:solidFill>
                <a:latin typeface="Aptos"/>
              </a:defRPr>
            </a:pPr>
            <a:r>
              <a:t>05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325880"/>
            <a:ext cx="3657600" cy="4937760"/>
          </a:xfrm>
          <a:prstGeom prst="roundRect">
            <a:avLst/>
          </a:prstGeom>
          <a:solidFill>
            <a:srgbClr val="13191F"/>
          </a:solidFill>
          <a:ln>
            <a:solidFill>
              <a:srgbClr val="13191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1691640"/>
            <a:ext cx="292608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400" b="1">
                <a:solidFill>
                  <a:srgbClr val="CEA654"/>
                </a:solidFill>
                <a:latin typeface="Aptos Display"/>
              </a:defRPr>
            </a:pPr>
            <a:r>
              <a:t>STÉPHANE</a:t>
            </a:r>
            <a:br/>
            <a:r>
              <a:t>LESSINGER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2788920"/>
            <a:ext cx="283464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500" b="1">
                <a:solidFill>
                  <a:srgbClr val="F4F2EB"/>
                </a:solidFill>
                <a:latin typeface="Aptos"/>
              </a:defRPr>
            </a:pPr>
            <a:r>
              <a:t>Directeur commercial</a:t>
            </a:r>
            <a:br/>
            <a:r>
              <a:t>Direction de Business Unit</a:t>
            </a:r>
            <a:br/>
            <a:r>
              <a:t>Business developer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0120" y="3749039"/>
            <a:ext cx="2834640" cy="15544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300" b="0">
                <a:solidFill>
                  <a:srgbClr val="A0AAB0"/>
                </a:solidFill>
                <a:latin typeface="Aptos"/>
              </a:defRPr>
            </a:pPr>
            <a:r>
              <a:t>Dirigeant, commercial et entrepreneur. Création et pilotage de centres de profit, structuration de réseaux France / international, grands comptes et lancement de gammes.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617720" y="1325880"/>
            <a:ext cx="6949440" cy="4937760"/>
          </a:xfrm>
          <a:prstGeom prst="roundRect">
            <a:avLst/>
          </a:prstGeom>
          <a:solidFill>
            <a:srgbClr val="0F1419"/>
          </a:solidFill>
          <a:ln>
            <a:solidFill>
              <a:srgbClr val="0F141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983480" y="1645920"/>
            <a:ext cx="621792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200" b="1">
                <a:solidFill>
                  <a:srgbClr val="CEA654"/>
                </a:solidFill>
                <a:latin typeface="Aptos"/>
              </a:defRPr>
            </a:pPr>
            <a:r>
              <a:t>EXPÉRIENCE &amp; PREUVES D’EXÉCUTION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83480" y="2103120"/>
            <a:ext cx="603504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0">
                <a:solidFill>
                  <a:srgbClr val="F4F2EB"/>
                </a:solidFill>
                <a:latin typeface="Aptos"/>
              </a:defRPr>
            </a:pPr>
            <a:r>
              <a:t>Swissbiocorporation — CEO (2006–2011) : gamme compléments / cosmétiques, chaînes de production, référencement international. CA 2 M€ • marge brute 95 %.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83480" y="2816352"/>
            <a:ext cx="603504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0">
                <a:solidFill>
                  <a:srgbClr val="F4F2EB"/>
                </a:solidFill>
                <a:latin typeface="Aptos"/>
              </a:defRPr>
            </a:pPr>
            <a:r>
              <a:t>Swissbiocorporation do Brazil — Directeur général : budget 4 M BRL, chaîne de production 5 000 m², R&amp;D / marketing / achats / IP.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83480" y="3529584"/>
            <a:ext cx="603504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0">
                <a:solidFill>
                  <a:srgbClr val="F4F2EB"/>
                </a:solidFill>
                <a:latin typeface="Aptos"/>
              </a:defRPr>
            </a:pPr>
            <a:r>
              <a:t>SPHG — Gérant : centre de profit, espace de vente 500 m², équipe commerciale. CA 900 k€ • marge brute 66 %.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83480" y="4242816"/>
            <a:ext cx="603504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0">
                <a:solidFill>
                  <a:srgbClr val="F4F2EB"/>
                </a:solidFill>
                <a:latin typeface="Aptos"/>
              </a:defRPr>
            </a:pPr>
            <a:r>
              <a:t>Gel Tech — Créateur / gérant : dispositifs médicaux, brevets INPI, financements ANVAR / SOFARIS, réseau de 25 commerciaux pharmacie.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83480" y="4956048"/>
            <a:ext cx="603504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0">
                <a:solidFill>
                  <a:srgbClr val="F4F2EB"/>
                </a:solidFill>
                <a:latin typeface="Aptos"/>
              </a:defRPr>
            </a:pPr>
            <a:r>
              <a:t>Smith &amp; Nephew / Darphin / Bioderma : redressement commercial, management, +13 % CA secteur, objectifs atteints à 145 %.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6565392"/>
            <a:ext cx="7315200" cy="14630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800" b="0">
                <a:solidFill>
                  <a:srgbClr val="A0AAB0"/>
                </a:solidFill>
                <a:latin typeface="Aptos"/>
              </a:defRPr>
            </a:pPr>
            <a:r>
              <a:t>LESSINGER RACING FOIL 30  /  CONFIDENTIEL — BASE DE TRAVAIL INVESTISSEUR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914400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000" b="1">
                <a:solidFill>
                  <a:srgbClr val="CEA654"/>
                </a:solidFill>
                <a:latin typeface="Aptos"/>
              </a:defRPr>
            </a:pPr>
            <a:r>
              <a:t>05 • FOUNDER CV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640080"/>
            <a:ext cx="1078992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F4F2EB"/>
                </a:solidFill>
                <a:latin typeface="Aptos Display"/>
              </a:defRPr>
            </a:pPr>
            <a:r>
              <a:t>Un parcours construit autour du go-to-market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347472"/>
            <a:ext cx="6400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000" b="1">
                <a:solidFill>
                  <a:srgbClr val="A0AAB0"/>
                </a:solidFill>
                <a:latin typeface="Aptos"/>
              </a:defRPr>
            </a:pPr>
            <a:r>
              <a:t>06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417320"/>
            <a:ext cx="3429000" cy="3474720"/>
          </a:xfrm>
          <a:prstGeom prst="roundRect">
            <a:avLst/>
          </a:prstGeom>
          <a:solidFill>
            <a:srgbClr val="13191F"/>
          </a:solidFill>
          <a:ln>
            <a:solidFill>
              <a:srgbClr val="13191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1737360"/>
            <a:ext cx="28346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200" b="1">
                <a:solidFill>
                  <a:srgbClr val="CEA654"/>
                </a:solidFill>
                <a:latin typeface="Aptos"/>
              </a:defRPr>
            </a:pPr>
            <a:r>
              <a:t>COMMERCIAL LEADERSHIP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34840" y="1417320"/>
            <a:ext cx="3429000" cy="3474720"/>
          </a:xfrm>
          <a:prstGeom prst="roundRect">
            <a:avLst/>
          </a:prstGeom>
          <a:solidFill>
            <a:srgbClr val="13191F"/>
          </a:solidFill>
          <a:ln>
            <a:solidFill>
              <a:srgbClr val="13191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709160" y="1737360"/>
            <a:ext cx="28346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200" b="1">
                <a:solidFill>
                  <a:srgbClr val="CEA654"/>
                </a:solidFill>
                <a:latin typeface="Aptos"/>
              </a:defRPr>
            </a:pPr>
            <a:r>
              <a:t>INDUSTRIAL &amp; PRODUCT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29600" y="1417320"/>
            <a:ext cx="3429000" cy="3474720"/>
          </a:xfrm>
          <a:prstGeom prst="roundRect">
            <a:avLst/>
          </a:prstGeom>
          <a:solidFill>
            <a:srgbClr val="13191F"/>
          </a:solidFill>
          <a:ln>
            <a:solidFill>
              <a:srgbClr val="13191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503920" y="1737360"/>
            <a:ext cx="28346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200" b="1">
                <a:solidFill>
                  <a:srgbClr val="CEA654"/>
                </a:solidFill>
                <a:latin typeface="Aptos"/>
              </a:defRPr>
            </a:pPr>
            <a:r>
              <a:t>MANAGEMENT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286000"/>
            <a:ext cx="283464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300" b="0">
                <a:solidFill>
                  <a:srgbClr val="F4F2EB"/>
                </a:solidFill>
                <a:latin typeface="Aptos"/>
              </a:defRPr>
            </a:pPr>
            <a:r>
              <a:t>— Stratégie commerciale &amp; développement du CA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2944368"/>
            <a:ext cx="283464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300" b="0">
                <a:solidFill>
                  <a:srgbClr val="F4F2EB"/>
                </a:solidFill>
                <a:latin typeface="Aptos"/>
              </a:defRPr>
            </a:pPr>
            <a:r>
              <a:t>— Négociation grands comptes &amp; référencement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0" y="3602736"/>
            <a:ext cx="283464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300" b="0">
                <a:solidFill>
                  <a:srgbClr val="F4F2EB"/>
                </a:solidFill>
                <a:latin typeface="Aptos"/>
              </a:defRPr>
            </a:pPr>
            <a:r>
              <a:t>— Réseaux pharmacie, hôpital, distribution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09160" y="2286000"/>
            <a:ext cx="283464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300" b="0">
                <a:solidFill>
                  <a:srgbClr val="F4F2EB"/>
                </a:solidFill>
                <a:latin typeface="Aptos"/>
              </a:defRPr>
            </a:pPr>
            <a:r>
              <a:t>— R&amp;D, industrialisation, marketing, merchandising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09160" y="2944368"/>
            <a:ext cx="283464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300" b="0">
                <a:solidFill>
                  <a:srgbClr val="F4F2EB"/>
                </a:solidFill>
                <a:latin typeface="Aptos"/>
              </a:defRPr>
            </a:pPr>
            <a:r>
              <a:t>— Création d’offres et lancement de gammes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09160" y="3602736"/>
            <a:ext cx="283464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300" b="0">
                <a:solidFill>
                  <a:srgbClr val="F4F2EB"/>
                </a:solidFill>
                <a:latin typeface="Aptos"/>
              </a:defRPr>
            </a:pPr>
            <a:r>
              <a:t>— Brevets, qualité BPF, partenaires industriels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03920" y="2286000"/>
            <a:ext cx="283464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300" b="0">
                <a:solidFill>
                  <a:srgbClr val="F4F2EB"/>
                </a:solidFill>
                <a:latin typeface="Aptos"/>
              </a:defRPr>
            </a:pPr>
            <a:r>
              <a:t>— Recrutement et formation d’équipes terrain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503920" y="2944368"/>
            <a:ext cx="283464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300" b="0">
                <a:solidFill>
                  <a:srgbClr val="F4F2EB"/>
                </a:solidFill>
                <a:latin typeface="Aptos"/>
              </a:defRPr>
            </a:pPr>
            <a:r>
              <a:t>— Pilotage de centres de profit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503920" y="3602736"/>
            <a:ext cx="283464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300" b="0">
                <a:solidFill>
                  <a:srgbClr val="F4F2EB"/>
                </a:solidFill>
                <a:latin typeface="Aptos"/>
              </a:defRPr>
            </a:pPr>
            <a:r>
              <a:t>— Déploiement France &amp; international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7240" y="5303520"/>
            <a:ext cx="1024128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0">
                <a:solidFill>
                  <a:srgbClr val="A0AAB0"/>
                </a:solidFill>
                <a:latin typeface="Aptos"/>
              </a:defRPr>
            </a:pPr>
            <a:r>
              <a:t>Formation : D.U.D.I.P. — Faculté de médecine de Saint-Étienne  |  IUT Techniques de vente  |  Français, anglais et espagnol courants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5760720"/>
            <a:ext cx="102412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0">
                <a:solidFill>
                  <a:srgbClr val="F4F2EB"/>
                </a:solidFill>
                <a:latin typeface="Aptos"/>
              </a:defRPr>
            </a:pPr>
            <a:r>
              <a:t>Centres d’intérêt : pilotage d’avions privés et de bateaux, compétition, voyages — un ADN cohérent avec une marque de performance.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8640" y="6565392"/>
            <a:ext cx="7315200" cy="14630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800" b="0">
                <a:solidFill>
                  <a:srgbClr val="A0AAB0"/>
                </a:solidFill>
                <a:latin typeface="Aptos"/>
              </a:defRPr>
            </a:pPr>
            <a:r>
              <a:t>LESSINGER RACING FOIL 30  /  CONFIDENTIEL — BASE DE TRAVAIL INVESTISSEUR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914400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000" b="1">
                <a:solidFill>
                  <a:srgbClr val="CEA654"/>
                </a:solidFill>
                <a:latin typeface="Aptos"/>
              </a:defRPr>
            </a:pPr>
            <a:r>
              <a:t>06 • BUSINESS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640080"/>
            <a:ext cx="1078992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F4F2EB"/>
                </a:solidFill>
                <a:latin typeface="Aptos Display"/>
              </a:defRPr>
            </a:pPr>
            <a:r>
              <a:t>Une vente unitaire premium, enrichie par la personnalisation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347472"/>
            <a:ext cx="6400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000" b="1">
                <a:solidFill>
                  <a:srgbClr val="A0AAB0"/>
                </a:solidFill>
                <a:latin typeface="Aptos"/>
              </a:defRPr>
            </a:pPr>
            <a:r>
              <a:t>07</a:t>
            </a:r>
          </a:p>
        </p:txBody>
      </p:sp>
      <p:pic>
        <p:nvPicPr>
          <p:cNvPr id="5" name="Picture 4" descr="crop_2503497294560952173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69480" y="1325880"/>
            <a:ext cx="4343400" cy="48463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417320"/>
            <a:ext cx="585216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CEA654"/>
                </a:solidFill>
                <a:latin typeface="Aptos"/>
              </a:defRPr>
            </a:pPr>
            <a:r>
              <a:t>UNIT ECONOMICS  /  HYPOTHÈSES DE BP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828800"/>
            <a:ext cx="5989320" cy="1005840"/>
          </a:xfrm>
          <a:prstGeom prst="roundRect">
            <a:avLst/>
          </a:prstGeom>
          <a:solidFill>
            <a:srgbClr val="13191F"/>
          </a:solidFill>
          <a:ln>
            <a:solidFill>
              <a:srgbClr val="13191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2011680"/>
            <a:ext cx="141732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500" b="1">
                <a:solidFill>
                  <a:srgbClr val="CEA654"/>
                </a:solidFill>
                <a:latin typeface="Aptos"/>
              </a:defRPr>
            </a:pPr>
            <a:r>
              <a:t>379 k€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14600" y="2011680"/>
            <a:ext cx="141732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500" b="1">
                <a:solidFill>
                  <a:srgbClr val="F4F2EB"/>
                </a:solidFill>
                <a:latin typeface="Aptos"/>
              </a:defRPr>
            </a:pPr>
            <a:r>
              <a:t>137 k€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69080" y="2011680"/>
            <a:ext cx="141732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500" b="1">
                <a:solidFill>
                  <a:srgbClr val="4CAFA8"/>
                </a:solidFill>
                <a:latin typeface="Aptos"/>
              </a:defRPr>
            </a:pPr>
            <a:r>
              <a:t>242 k€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450592"/>
            <a:ext cx="137160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900" b="0">
                <a:solidFill>
                  <a:srgbClr val="A0AAB0"/>
                </a:solidFill>
                <a:latin typeface="Aptos"/>
              </a:defRPr>
            </a:pPr>
            <a:r>
              <a:t>Prix moyen HT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14600" y="2450592"/>
            <a:ext cx="137160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900" b="0">
                <a:solidFill>
                  <a:srgbClr val="A0AAB0"/>
                </a:solidFill>
                <a:latin typeface="Aptos"/>
              </a:defRPr>
            </a:pPr>
            <a:r>
              <a:t>COGS complet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69080" y="2450592"/>
            <a:ext cx="137160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900" b="0">
                <a:solidFill>
                  <a:srgbClr val="A0AAB0"/>
                </a:solidFill>
                <a:latin typeface="Aptos"/>
              </a:defRPr>
            </a:pPr>
            <a:r>
              <a:t>Marge / bateau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3337560"/>
            <a:ext cx="5486400" cy="10972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500" b="0">
                <a:solidFill>
                  <a:srgbClr val="F4F2EB"/>
                </a:solidFill>
                <a:latin typeface="Aptos"/>
              </a:defRPr>
            </a:pPr>
            <a:r>
              <a:t>1  •  Vente du Racing Foil 30 S</a:t>
            </a:r>
            <a:br/>
            <a:r>
              <a:t>2  •  Founder’s Edition personnalisée — prix hypothétique 475 k€</a:t>
            </a:r>
            <a:br/>
            <a:r>
              <a:t>3  •  Services de marque : entretien, options, démonstration &amp; partenariats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5074920"/>
            <a:ext cx="54864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0">
                <a:solidFill>
                  <a:srgbClr val="A0AAB0"/>
                </a:solidFill>
                <a:latin typeface="Aptos"/>
              </a:defRPr>
            </a:pPr>
            <a:r>
              <a:t>63,9 % de marge brute cible  •  coûts à confirmer par BOM, RFQ et contrats fournisseurs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6565392"/>
            <a:ext cx="7315200" cy="14630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800" b="0">
                <a:solidFill>
                  <a:srgbClr val="A0AAB0"/>
                </a:solidFill>
                <a:latin typeface="Aptos"/>
              </a:defRPr>
            </a:pPr>
            <a:r>
              <a:t>LESSINGER RACING FOIL 30  /  CONFIDENTIEL — BASE DE TRAVAIL INVESTISSEUR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914400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000" b="1">
                <a:solidFill>
                  <a:srgbClr val="CEA654"/>
                </a:solidFill>
                <a:latin typeface="Aptos"/>
              </a:defRPr>
            </a:pPr>
            <a:r>
              <a:t>07 • FUNDING ASK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640080"/>
            <a:ext cx="1078992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F4F2EB"/>
                </a:solidFill>
                <a:latin typeface="Aptos Display"/>
              </a:defRPr>
            </a:pPr>
            <a:r>
              <a:t>1,8 M€ pour passer de la vision au produit démontrable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347472"/>
            <a:ext cx="6400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000" b="1">
                <a:solidFill>
                  <a:srgbClr val="A0AAB0"/>
                </a:solidFill>
                <a:latin typeface="Aptos"/>
              </a:defRPr>
            </a:pPr>
            <a:r>
              <a:t>08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325880"/>
            <a:ext cx="2926080" cy="4846320"/>
          </a:xfrm>
          <a:prstGeom prst="roundRect">
            <a:avLst/>
          </a:prstGeom>
          <a:solidFill>
            <a:srgbClr val="13191F"/>
          </a:solidFill>
          <a:ln>
            <a:solidFill>
              <a:srgbClr val="13191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1691640"/>
            <a:ext cx="22860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3300" b="1">
                <a:solidFill>
                  <a:srgbClr val="CEA654"/>
                </a:solidFill>
                <a:latin typeface="Aptos"/>
              </a:defRPr>
            </a:pPr>
            <a:r>
              <a:t>1,8 M€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2240280"/>
            <a:ext cx="228600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000" b="1">
                <a:solidFill>
                  <a:srgbClr val="A0AAB0"/>
                </a:solidFill>
                <a:latin typeface="Aptos"/>
              </a:defRPr>
            </a:pPr>
            <a:r>
              <a:t>INVESTISSEMENT EN CAPITAL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0120" y="2926080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800" b="1">
                <a:solidFill>
                  <a:srgbClr val="F4F2EB"/>
                </a:solidFill>
                <a:latin typeface="Aptos"/>
              </a:defRPr>
            </a:pPr>
            <a:r>
              <a:t>30 % equity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60120" y="3337560"/>
            <a:ext cx="228600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200" b="0">
                <a:solidFill>
                  <a:srgbClr val="A0AAB0"/>
                </a:solidFill>
                <a:latin typeface="Aptos"/>
              </a:defRPr>
            </a:pPr>
            <a:r>
              <a:t>Pre-money 4,2 M€</a:t>
            </a:r>
            <a:br/>
            <a:r>
              <a:t>Post-money 6,0 M€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69080" y="1371600"/>
            <a:ext cx="411480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200" b="0">
                <a:solidFill>
                  <a:srgbClr val="F4F2EB"/>
                </a:solidFill>
                <a:latin typeface="Aptos"/>
              </a:defRPr>
            </a:pPr>
            <a:r>
              <a:t>Architecture / CFD / foil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692640" y="1371600"/>
            <a:ext cx="91440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 b="1">
                <a:solidFill>
                  <a:srgbClr val="CEA654"/>
                </a:solidFill>
                <a:latin typeface="Aptos"/>
              </a:defRPr>
            </a:pPr>
            <a:r>
              <a:t>250 k€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229600" y="1682496"/>
            <a:ext cx="2743200" cy="73152"/>
          </a:xfrm>
          <a:prstGeom prst="rect">
            <a:avLst/>
          </a:prstGeom>
          <a:solidFill>
            <a:srgbClr val="344148"/>
          </a:solidFill>
          <a:ln>
            <a:solidFill>
              <a:srgbClr val="3441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8229600" y="1682496"/>
            <a:ext cx="1524000" cy="73152"/>
          </a:xfrm>
          <a:prstGeom prst="rect">
            <a:avLst/>
          </a:prstGeom>
          <a:solidFill>
            <a:srgbClr val="CEA654"/>
          </a:solidFill>
          <a:ln>
            <a:solidFill>
              <a:srgbClr val="CEA65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6565392"/>
            <a:ext cx="7315200" cy="14630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800" b="0">
                <a:solidFill>
                  <a:srgbClr val="A0AAB0"/>
                </a:solidFill>
                <a:latin typeface="Aptos"/>
              </a:defRPr>
            </a:pPr>
            <a:r>
              <a:t>LESSINGER RACING FOIL 30  /  CONFIDENTIEL — BASE DE TRAVAIL INVESTISSEUR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69080" y="1938528"/>
            <a:ext cx="411480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200" b="0">
                <a:solidFill>
                  <a:srgbClr val="F4F2EB"/>
                </a:solidFill>
                <a:latin typeface="Aptos"/>
              </a:defRPr>
            </a:pPr>
            <a:r>
              <a:t>Prototype #1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692640" y="1938528"/>
            <a:ext cx="91440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 b="1">
                <a:solidFill>
                  <a:srgbClr val="CEA654"/>
                </a:solidFill>
                <a:latin typeface="Aptos"/>
              </a:defRPr>
            </a:pPr>
            <a:r>
              <a:t>300 k€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229600" y="2249424"/>
            <a:ext cx="2743200" cy="73152"/>
          </a:xfrm>
          <a:prstGeom prst="rect">
            <a:avLst/>
          </a:prstGeom>
          <a:solidFill>
            <a:srgbClr val="344148"/>
          </a:solidFill>
          <a:ln>
            <a:solidFill>
              <a:srgbClr val="3441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8229600" y="2249424"/>
            <a:ext cx="1828800" cy="73152"/>
          </a:xfrm>
          <a:prstGeom prst="rect">
            <a:avLst/>
          </a:prstGeom>
          <a:solidFill>
            <a:srgbClr val="CEA654"/>
          </a:solidFill>
          <a:ln>
            <a:solidFill>
              <a:srgbClr val="CEA65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48640" y="6565392"/>
            <a:ext cx="7315200" cy="14630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800" b="0">
                <a:solidFill>
                  <a:srgbClr val="A0AAB0"/>
                </a:solidFill>
                <a:latin typeface="Aptos"/>
              </a:defRPr>
            </a:pPr>
            <a:r>
              <a:t>LESSINGER RACING FOIL 30  /  CONFIDENTIEL — BASE DE TRAVAIL INVESTISSEUR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069080" y="2505456"/>
            <a:ext cx="411480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200" b="0">
                <a:solidFill>
                  <a:srgbClr val="F4F2EB"/>
                </a:solidFill>
                <a:latin typeface="Aptos"/>
              </a:defRPr>
            </a:pPr>
            <a:r>
              <a:t>Prototype #2 / UAE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692640" y="2505456"/>
            <a:ext cx="91440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 b="1">
                <a:solidFill>
                  <a:srgbClr val="CEA654"/>
                </a:solidFill>
                <a:latin typeface="Aptos"/>
              </a:defRPr>
            </a:pPr>
            <a:r>
              <a:t>220 k€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229600" y="2816352"/>
            <a:ext cx="2743200" cy="73152"/>
          </a:xfrm>
          <a:prstGeom prst="rect">
            <a:avLst/>
          </a:prstGeom>
          <a:solidFill>
            <a:srgbClr val="344148"/>
          </a:solidFill>
          <a:ln>
            <a:solidFill>
              <a:srgbClr val="3441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229600" y="2816352"/>
            <a:ext cx="1341120" cy="73152"/>
          </a:xfrm>
          <a:prstGeom prst="rect">
            <a:avLst/>
          </a:prstGeom>
          <a:solidFill>
            <a:srgbClr val="CEA654"/>
          </a:solidFill>
          <a:ln>
            <a:solidFill>
              <a:srgbClr val="CEA65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48640" y="6565392"/>
            <a:ext cx="7315200" cy="14630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800" b="0">
                <a:solidFill>
                  <a:srgbClr val="A0AAB0"/>
                </a:solidFill>
                <a:latin typeface="Aptos"/>
              </a:defRPr>
            </a:pPr>
            <a:r>
              <a:t>LESSINGER RACING FOIL 30  /  CONFIDENTIEL — BASE DE TRAVAIL INVESTISSEUR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69080" y="3072384"/>
            <a:ext cx="411480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200" b="0">
                <a:solidFill>
                  <a:srgbClr val="F4F2EB"/>
                </a:solidFill>
                <a:latin typeface="Aptos"/>
              </a:defRPr>
            </a:pPr>
            <a:r>
              <a:t>Moules / industrialisation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692640" y="3072384"/>
            <a:ext cx="91440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 b="1">
                <a:solidFill>
                  <a:srgbClr val="CEA654"/>
                </a:solidFill>
                <a:latin typeface="Aptos"/>
              </a:defRPr>
            </a:pPr>
            <a:r>
              <a:t>200 k€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229600" y="3383279"/>
            <a:ext cx="2743200" cy="73152"/>
          </a:xfrm>
          <a:prstGeom prst="rect">
            <a:avLst/>
          </a:prstGeom>
          <a:solidFill>
            <a:srgbClr val="344148"/>
          </a:solidFill>
          <a:ln>
            <a:solidFill>
              <a:srgbClr val="3441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8229600" y="3383279"/>
            <a:ext cx="1219200" cy="73152"/>
          </a:xfrm>
          <a:prstGeom prst="rect">
            <a:avLst/>
          </a:prstGeom>
          <a:solidFill>
            <a:srgbClr val="CEA654"/>
          </a:solidFill>
          <a:ln>
            <a:solidFill>
              <a:srgbClr val="CEA65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48640" y="6565392"/>
            <a:ext cx="7315200" cy="14630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800" b="0">
                <a:solidFill>
                  <a:srgbClr val="A0AAB0"/>
                </a:solidFill>
                <a:latin typeface="Aptos"/>
              </a:defRPr>
            </a:pPr>
            <a:r>
              <a:t>LESSINGER RACING FOIL 30  /  CONFIDENTIEL — BASE DE TRAVAIL INVESTISSEUR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069080" y="3639312"/>
            <a:ext cx="411480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200" b="0">
                <a:solidFill>
                  <a:srgbClr val="F4F2EB"/>
                </a:solidFill>
                <a:latin typeface="Aptos"/>
              </a:defRPr>
            </a:pPr>
            <a:r>
              <a:t>Certification / IP / juridique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692640" y="3639312"/>
            <a:ext cx="91440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 b="1">
                <a:solidFill>
                  <a:srgbClr val="CEA654"/>
                </a:solidFill>
                <a:latin typeface="Aptos"/>
              </a:defRPr>
            </a:pPr>
            <a:r>
              <a:t>130 k€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229600" y="3950208"/>
            <a:ext cx="2743200" cy="73152"/>
          </a:xfrm>
          <a:prstGeom prst="rect">
            <a:avLst/>
          </a:prstGeom>
          <a:solidFill>
            <a:srgbClr val="344148"/>
          </a:solidFill>
          <a:ln>
            <a:solidFill>
              <a:srgbClr val="3441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8229600" y="3950208"/>
            <a:ext cx="792480" cy="73152"/>
          </a:xfrm>
          <a:prstGeom prst="rect">
            <a:avLst/>
          </a:prstGeom>
          <a:solidFill>
            <a:srgbClr val="CEA654"/>
          </a:solidFill>
          <a:ln>
            <a:solidFill>
              <a:srgbClr val="CEA65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48640" y="6565392"/>
            <a:ext cx="7315200" cy="14630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800" b="0">
                <a:solidFill>
                  <a:srgbClr val="A0AAB0"/>
                </a:solidFill>
                <a:latin typeface="Aptos"/>
              </a:defRPr>
            </a:pPr>
            <a:r>
              <a:t>LESSINGER RACING FOIL 30  /  CONFIDENTIEL — BASE DE TRAVAIL INVESTISSEUR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069080" y="4206240"/>
            <a:ext cx="411480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200" b="0">
                <a:solidFill>
                  <a:srgbClr val="F4F2EB"/>
                </a:solidFill>
                <a:latin typeface="Aptos"/>
              </a:defRPr>
            </a:pPr>
            <a:r>
              <a:t>Dubaï / showroom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692640" y="4206240"/>
            <a:ext cx="91440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 b="1">
                <a:solidFill>
                  <a:srgbClr val="CEA654"/>
                </a:solidFill>
                <a:latin typeface="Aptos"/>
              </a:defRPr>
            </a:pPr>
            <a:r>
              <a:t>100 k€</a:t>
            </a:r>
          </a:p>
        </p:txBody>
      </p:sp>
      <p:sp>
        <p:nvSpPr>
          <p:cNvPr id="37" name="Rectangle 36"/>
          <p:cNvSpPr/>
          <p:nvPr/>
        </p:nvSpPr>
        <p:spPr>
          <a:xfrm>
            <a:off x="8229600" y="4517136"/>
            <a:ext cx="2743200" cy="73152"/>
          </a:xfrm>
          <a:prstGeom prst="rect">
            <a:avLst/>
          </a:prstGeom>
          <a:solidFill>
            <a:srgbClr val="344148"/>
          </a:solidFill>
          <a:ln>
            <a:solidFill>
              <a:srgbClr val="3441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8229600" y="4517136"/>
            <a:ext cx="609600" cy="73152"/>
          </a:xfrm>
          <a:prstGeom prst="rect">
            <a:avLst/>
          </a:prstGeom>
          <a:solidFill>
            <a:srgbClr val="CEA654"/>
          </a:solidFill>
          <a:ln>
            <a:solidFill>
              <a:srgbClr val="CEA65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548640" y="6565392"/>
            <a:ext cx="7315200" cy="14630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800" b="0">
                <a:solidFill>
                  <a:srgbClr val="A0AAB0"/>
                </a:solidFill>
                <a:latin typeface="Aptos"/>
              </a:defRPr>
            </a:pPr>
            <a:r>
              <a:t>LESSINGER RACING FOIL 30  /  CONFIDENTIEL — BASE DE TRAVAIL INVESTISSEUR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069080" y="4773168"/>
            <a:ext cx="411480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200" b="0">
                <a:solidFill>
                  <a:srgbClr val="F4F2EB"/>
                </a:solidFill>
                <a:latin typeface="Aptos"/>
              </a:defRPr>
            </a:pPr>
            <a:r>
              <a:t>Marketing / lancement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692640" y="4773168"/>
            <a:ext cx="91440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 b="1">
                <a:solidFill>
                  <a:srgbClr val="CEA654"/>
                </a:solidFill>
                <a:latin typeface="Aptos"/>
              </a:defRPr>
            </a:pPr>
            <a:r>
              <a:t>150 k€</a:t>
            </a:r>
          </a:p>
        </p:txBody>
      </p:sp>
      <p:sp>
        <p:nvSpPr>
          <p:cNvPr id="42" name="Rectangle 41"/>
          <p:cNvSpPr/>
          <p:nvPr/>
        </p:nvSpPr>
        <p:spPr>
          <a:xfrm>
            <a:off x="8229600" y="5084064"/>
            <a:ext cx="2743200" cy="73152"/>
          </a:xfrm>
          <a:prstGeom prst="rect">
            <a:avLst/>
          </a:prstGeom>
          <a:solidFill>
            <a:srgbClr val="344148"/>
          </a:solidFill>
          <a:ln>
            <a:solidFill>
              <a:srgbClr val="3441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8229600" y="5084064"/>
            <a:ext cx="914400" cy="73152"/>
          </a:xfrm>
          <a:prstGeom prst="rect">
            <a:avLst/>
          </a:prstGeom>
          <a:solidFill>
            <a:srgbClr val="CEA654"/>
          </a:solidFill>
          <a:ln>
            <a:solidFill>
              <a:srgbClr val="CEA65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548640" y="6565392"/>
            <a:ext cx="7315200" cy="14630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800" b="0">
                <a:solidFill>
                  <a:srgbClr val="A0AAB0"/>
                </a:solidFill>
                <a:latin typeface="Aptos"/>
              </a:defRPr>
            </a:pPr>
            <a:r>
              <a:t>LESSINGER RACING FOIL 30  /  CONFIDENTIEL — BASE DE TRAVAIL INVESTISSEUR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069080" y="5340096"/>
            <a:ext cx="411480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200" b="0">
                <a:solidFill>
                  <a:srgbClr val="F4F2EB"/>
                </a:solidFill>
                <a:latin typeface="Aptos"/>
              </a:defRPr>
            </a:pPr>
            <a:r>
              <a:t>Équipe / trésorerie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692640" y="5340096"/>
            <a:ext cx="91440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 b="1">
                <a:solidFill>
                  <a:srgbClr val="CEA654"/>
                </a:solidFill>
                <a:latin typeface="Aptos"/>
              </a:defRPr>
            </a:pPr>
            <a:r>
              <a:t>450 k€</a:t>
            </a:r>
          </a:p>
        </p:txBody>
      </p:sp>
      <p:sp>
        <p:nvSpPr>
          <p:cNvPr id="47" name="Rectangle 46"/>
          <p:cNvSpPr/>
          <p:nvPr/>
        </p:nvSpPr>
        <p:spPr>
          <a:xfrm>
            <a:off x="8229600" y="5650992"/>
            <a:ext cx="2743200" cy="73152"/>
          </a:xfrm>
          <a:prstGeom prst="rect">
            <a:avLst/>
          </a:prstGeom>
          <a:solidFill>
            <a:srgbClr val="344148"/>
          </a:solidFill>
          <a:ln>
            <a:solidFill>
              <a:srgbClr val="3441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8229600" y="5650992"/>
            <a:ext cx="2743200" cy="73152"/>
          </a:xfrm>
          <a:prstGeom prst="rect">
            <a:avLst/>
          </a:prstGeom>
          <a:solidFill>
            <a:srgbClr val="CEA654"/>
          </a:solidFill>
          <a:ln>
            <a:solidFill>
              <a:srgbClr val="CEA65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548640" y="6565392"/>
            <a:ext cx="7315200" cy="14630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800" b="0">
                <a:solidFill>
                  <a:srgbClr val="A0AAB0"/>
                </a:solidFill>
                <a:latin typeface="Aptos"/>
              </a:defRPr>
            </a:pPr>
            <a:r>
              <a:t>LESSINGER RACING FOIL 30  /  CONFIDENTIEL — BASE DE TRAVAIL INVESTISSEUR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914400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000" b="1">
                <a:solidFill>
                  <a:srgbClr val="CEA654"/>
                </a:solidFill>
                <a:latin typeface="Aptos"/>
              </a:defRPr>
            </a:pPr>
            <a:r>
              <a:t>08 • FINANCIAL OUTLOOK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640080"/>
            <a:ext cx="1078992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F4F2EB"/>
                </a:solidFill>
                <a:latin typeface="Aptos Display"/>
              </a:defRPr>
            </a:pPr>
            <a:r>
              <a:t>Un scénario central : montée en volume après validation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347472"/>
            <a:ext cx="6400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000" b="1">
                <a:solidFill>
                  <a:srgbClr val="A0AAB0"/>
                </a:solidFill>
                <a:latin typeface="Aptos"/>
              </a:defRPr>
            </a:pPr>
            <a:r>
              <a:t>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25880"/>
            <a:ext cx="1051560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0">
                <a:solidFill>
                  <a:srgbClr val="A0AAB0"/>
                </a:solidFill>
                <a:latin typeface="Aptos"/>
              </a:defRPr>
            </a:pPr>
            <a:r>
              <a:t>Prévisionnel indicatif — €m arrondis  |  méthode : unités × 379 k€ ; marge brute = CA − COGS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828800"/>
            <a:ext cx="1828800" cy="457200"/>
          </a:xfrm>
          <a:prstGeom prst="roundRect">
            <a:avLst/>
          </a:prstGeom>
          <a:solidFill>
            <a:srgbClr val="222C32"/>
          </a:solidFill>
          <a:ln>
            <a:solidFill>
              <a:srgbClr val="222C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947672"/>
            <a:ext cx="155448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300" b="1">
                <a:solidFill>
                  <a:srgbClr val="CEA654"/>
                </a:solidFill>
                <a:latin typeface="Aptos"/>
              </a:defRPr>
            </a:pPr>
          </a:p>
        </p:txBody>
      </p:sp>
      <p:sp>
        <p:nvSpPr>
          <p:cNvPr id="8" name="Rounded Rectangle 7"/>
          <p:cNvSpPr/>
          <p:nvPr/>
        </p:nvSpPr>
        <p:spPr>
          <a:xfrm>
            <a:off x="2788920" y="1828800"/>
            <a:ext cx="1828800" cy="457200"/>
          </a:xfrm>
          <a:prstGeom prst="roundRect">
            <a:avLst/>
          </a:prstGeom>
          <a:solidFill>
            <a:srgbClr val="222C32"/>
          </a:solidFill>
          <a:ln>
            <a:solidFill>
              <a:srgbClr val="222C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926080" y="1947672"/>
            <a:ext cx="155448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300" b="1">
                <a:solidFill>
                  <a:srgbClr val="CEA654"/>
                </a:solidFill>
                <a:latin typeface="Aptos"/>
              </a:defRPr>
            </a:pPr>
            <a:r>
              <a:t>A1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46320" y="1828800"/>
            <a:ext cx="1828800" cy="457200"/>
          </a:xfrm>
          <a:prstGeom prst="roundRect">
            <a:avLst/>
          </a:prstGeom>
          <a:solidFill>
            <a:srgbClr val="222C32"/>
          </a:solidFill>
          <a:ln>
            <a:solidFill>
              <a:srgbClr val="222C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983480" y="1947672"/>
            <a:ext cx="155448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300" b="1">
                <a:solidFill>
                  <a:srgbClr val="CEA654"/>
                </a:solidFill>
                <a:latin typeface="Aptos"/>
              </a:defRPr>
            </a:pPr>
            <a:r>
              <a:t>A2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903720" y="1828800"/>
            <a:ext cx="1828800" cy="457200"/>
          </a:xfrm>
          <a:prstGeom prst="roundRect">
            <a:avLst/>
          </a:prstGeom>
          <a:solidFill>
            <a:srgbClr val="222C32"/>
          </a:solidFill>
          <a:ln>
            <a:solidFill>
              <a:srgbClr val="222C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040880" y="1947672"/>
            <a:ext cx="155448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300" b="1">
                <a:solidFill>
                  <a:srgbClr val="CEA654"/>
                </a:solidFill>
                <a:latin typeface="Aptos"/>
              </a:defRPr>
            </a:pPr>
            <a:r>
              <a:t>A3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961120" y="1828800"/>
            <a:ext cx="1828800" cy="457200"/>
          </a:xfrm>
          <a:prstGeom prst="roundRect">
            <a:avLst/>
          </a:prstGeom>
          <a:solidFill>
            <a:srgbClr val="222C32"/>
          </a:solidFill>
          <a:ln>
            <a:solidFill>
              <a:srgbClr val="222C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098280" y="1947672"/>
            <a:ext cx="155448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300" b="1">
                <a:solidFill>
                  <a:srgbClr val="CEA654"/>
                </a:solidFill>
                <a:latin typeface="Aptos"/>
              </a:defRPr>
            </a:pPr>
            <a:r>
              <a:t>A4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1018520" y="1828800"/>
            <a:ext cx="1828800" cy="457200"/>
          </a:xfrm>
          <a:prstGeom prst="roundRect">
            <a:avLst/>
          </a:prstGeom>
          <a:solidFill>
            <a:srgbClr val="222C32"/>
          </a:solidFill>
          <a:ln>
            <a:solidFill>
              <a:srgbClr val="222C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1155680" y="1947672"/>
            <a:ext cx="155448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300" b="1">
                <a:solidFill>
                  <a:srgbClr val="CEA654"/>
                </a:solidFill>
                <a:latin typeface="Aptos"/>
              </a:defRPr>
            </a:pPr>
            <a:r>
              <a:t>A5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68680" y="2468880"/>
            <a:ext cx="137160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300" b="1">
                <a:solidFill>
                  <a:srgbClr val="F4F2EB"/>
                </a:solidFill>
                <a:latin typeface="Aptos"/>
              </a:defRPr>
            </a:pPr>
            <a:r>
              <a:t>Bateaux vendus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26080" y="2468880"/>
            <a:ext cx="15544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400" b="0">
                <a:solidFill>
                  <a:srgbClr val="F4F2EB"/>
                </a:solidFill>
                <a:latin typeface="Aptos"/>
              </a:defRPr>
            </a:pPr>
            <a: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983480" y="2468880"/>
            <a:ext cx="15544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400" b="0">
                <a:solidFill>
                  <a:srgbClr val="F4F2EB"/>
                </a:solidFill>
                <a:latin typeface="Aptos"/>
              </a:defRPr>
            </a:pPr>
            <a:r>
              <a:t>12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40880" y="2468880"/>
            <a:ext cx="15544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400" b="0">
                <a:solidFill>
                  <a:srgbClr val="F4F2EB"/>
                </a:solidFill>
                <a:latin typeface="Aptos"/>
              </a:defRPr>
            </a:pPr>
            <a:r>
              <a:t>25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98280" y="2468880"/>
            <a:ext cx="15544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400" b="0">
                <a:solidFill>
                  <a:srgbClr val="F4F2EB"/>
                </a:solidFill>
                <a:latin typeface="Aptos"/>
              </a:defRPr>
            </a:pPr>
            <a:r>
              <a:t>45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155680" y="2468880"/>
            <a:ext cx="15544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400" b="0">
                <a:solidFill>
                  <a:srgbClr val="F4F2EB"/>
                </a:solidFill>
                <a:latin typeface="Aptos"/>
              </a:defRPr>
            </a:pPr>
            <a:r>
              <a:t>70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3127248"/>
            <a:ext cx="137160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300" b="1">
                <a:solidFill>
                  <a:srgbClr val="F4F2EB"/>
                </a:solidFill>
                <a:latin typeface="Aptos"/>
              </a:defRPr>
            </a:pPr>
            <a:r>
              <a:t>CA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926080" y="3127248"/>
            <a:ext cx="15544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400" b="0">
                <a:solidFill>
                  <a:srgbClr val="F4F2EB"/>
                </a:solidFill>
                <a:latin typeface="Aptos"/>
              </a:defRPr>
            </a:pPr>
            <a:r>
              <a:t>1,52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83480" y="3127248"/>
            <a:ext cx="15544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400" b="0">
                <a:solidFill>
                  <a:srgbClr val="F4F2EB"/>
                </a:solidFill>
                <a:latin typeface="Aptos"/>
              </a:defRPr>
            </a:pPr>
            <a:r>
              <a:t>4,55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040880" y="3127248"/>
            <a:ext cx="15544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400" b="0">
                <a:solidFill>
                  <a:srgbClr val="F4F2EB"/>
                </a:solidFill>
                <a:latin typeface="Aptos"/>
              </a:defRPr>
            </a:pPr>
            <a:r>
              <a:t>9,48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098280" y="3127248"/>
            <a:ext cx="15544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400" b="0">
                <a:solidFill>
                  <a:srgbClr val="F4F2EB"/>
                </a:solidFill>
                <a:latin typeface="Aptos"/>
              </a:defRPr>
            </a:pPr>
            <a:r>
              <a:t>17,06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155680" y="3127248"/>
            <a:ext cx="15544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400" b="0">
                <a:solidFill>
                  <a:srgbClr val="F4F2EB"/>
                </a:solidFill>
                <a:latin typeface="Aptos"/>
              </a:defRPr>
            </a:pPr>
            <a:r>
              <a:t>26,53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68680" y="3785616"/>
            <a:ext cx="137160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300" b="1">
                <a:solidFill>
                  <a:srgbClr val="F4F2EB"/>
                </a:solidFill>
                <a:latin typeface="Aptos"/>
              </a:defRPr>
            </a:pPr>
            <a:r>
              <a:t>Marge brute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926080" y="3785616"/>
            <a:ext cx="15544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400" b="0">
                <a:solidFill>
                  <a:srgbClr val="F4F2EB"/>
                </a:solidFill>
                <a:latin typeface="Aptos"/>
              </a:defRPr>
            </a:pPr>
            <a:r>
              <a:t>0,97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983480" y="3785616"/>
            <a:ext cx="15544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400" b="0">
                <a:solidFill>
                  <a:srgbClr val="F4F2EB"/>
                </a:solidFill>
                <a:latin typeface="Aptos"/>
              </a:defRPr>
            </a:pPr>
            <a:r>
              <a:t>2,90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040880" y="3785616"/>
            <a:ext cx="15544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400" b="0">
                <a:solidFill>
                  <a:srgbClr val="F4F2EB"/>
                </a:solidFill>
                <a:latin typeface="Aptos"/>
              </a:defRPr>
            </a:pPr>
            <a:r>
              <a:t>6,05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098280" y="3785616"/>
            <a:ext cx="15544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400" b="0">
                <a:solidFill>
                  <a:srgbClr val="F4F2EB"/>
                </a:solidFill>
                <a:latin typeface="Aptos"/>
              </a:defRPr>
            </a:pPr>
            <a:r>
              <a:t>10,89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1155680" y="3785616"/>
            <a:ext cx="15544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400" b="0">
                <a:solidFill>
                  <a:srgbClr val="F4F2EB"/>
                </a:solidFill>
                <a:latin typeface="Aptos"/>
              </a:defRPr>
            </a:pPr>
            <a:r>
              <a:t>16,94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68680" y="4443984"/>
            <a:ext cx="137160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300" b="1">
                <a:solidFill>
                  <a:srgbClr val="F4F2EB"/>
                </a:solidFill>
                <a:latin typeface="Aptos"/>
              </a:defRPr>
            </a:pPr>
            <a:r>
              <a:t>EBITDA indicatif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926080" y="4443984"/>
            <a:ext cx="15544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400" b="1">
                <a:solidFill>
                  <a:srgbClr val="4CAFA8"/>
                </a:solidFill>
                <a:latin typeface="Aptos"/>
              </a:defRPr>
            </a:pPr>
            <a:r>
              <a:t>−0,23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983480" y="4443984"/>
            <a:ext cx="15544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400" b="1">
                <a:solidFill>
                  <a:srgbClr val="4CAFA8"/>
                </a:solidFill>
                <a:latin typeface="Aptos"/>
              </a:defRPr>
            </a:pPr>
            <a:r>
              <a:t>1,10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040880" y="4443984"/>
            <a:ext cx="15544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400" b="1">
                <a:solidFill>
                  <a:srgbClr val="4CAFA8"/>
                </a:solidFill>
                <a:latin typeface="Aptos"/>
              </a:defRPr>
            </a:pPr>
            <a:r>
              <a:t>3,55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098280" y="4443984"/>
            <a:ext cx="15544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400" b="1">
                <a:solidFill>
                  <a:srgbClr val="4CAFA8"/>
                </a:solidFill>
                <a:latin typeface="Aptos"/>
              </a:defRPr>
            </a:pPr>
            <a:r>
              <a:t>7,39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1155680" y="4443984"/>
            <a:ext cx="15544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400" b="1">
                <a:solidFill>
                  <a:srgbClr val="4CAFA8"/>
                </a:solidFill>
                <a:latin typeface="Aptos"/>
              </a:defRPr>
            </a:pPr>
            <a:r>
              <a:t>11,94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22960" y="5394960"/>
            <a:ext cx="1042416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300" b="0">
                <a:solidFill>
                  <a:srgbClr val="A0AAB0"/>
                </a:solidFill>
                <a:latin typeface="Aptos"/>
              </a:defRPr>
            </a:pPr>
            <a:r>
              <a:t>Année 5 : 70 unités  •  26,5 M€ de CA  •  11,9 M€ d’EBITDA indicatif</a:t>
            </a:r>
            <a:br/>
            <a:r>
              <a:t>Opex, BFR, fiscalité et calendrier de décaissement restent à confirmer en data room.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48640" y="6565392"/>
            <a:ext cx="7315200" cy="14630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800" b="0">
                <a:solidFill>
                  <a:srgbClr val="A0AAB0"/>
                </a:solidFill>
                <a:latin typeface="Aptos"/>
              </a:defRPr>
            </a:pPr>
            <a:r>
              <a:t>LESSINGER RACING FOIL 30  /  CONFIDENTIEL — BASE DE TRAVAIL INVESTISSEUR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6446</Words>
  <Application>WPS Docs</Application>
  <PresentationFormat>On-screen Show (4:3)</PresentationFormat>
  <Paragraphs>402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5" baseType="lpstr">
      <vt:lpstr>Arial</vt:lpstr>
      <vt:lpstr>SimSun</vt:lpstr>
      <vt:lpstr>Wingdings</vt:lpstr>
      <vt:lpstr>Arial</vt:lpstr>
      <vt:lpstr>Aptos Display</vt:lpstr>
      <vt:lpstr>Helvetica Neue</vt:lpstr>
      <vt:lpstr>Aptos</vt:lpstr>
      <vt:lpstr>Calibri</vt:lpstr>
      <vt:lpstr>Microsoft YaHei</vt:lpstr>
      <vt:lpstr>汉仪旗黑</vt:lpstr>
      <vt:lpstr>Arial Unicode MS</vt:lpstr>
      <vt:lpstr>宋体-简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WPS_1785837385</cp:lastModifiedBy>
  <cp:revision>2</cp:revision>
  <dcterms:created xsi:type="dcterms:W3CDTF">2026-08-16T10:29:30Z</dcterms:created>
  <dcterms:modified xsi:type="dcterms:W3CDTF">2026-08-16T10:29:30Z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FF451465984C70A30A91816A82581E28_43</vt:lpwstr>
  </property>
  <property fmtid="{D5CDD505-2E9C-101B-9397-08002B2CF9AE}" pid="3" name="KSOProductBuildVer">
    <vt:lpwstr>1033-12.1.26050.26050</vt:lpwstr>
  </property>
</Properties>
</file>