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</p:sldIdLst>
  <p:sldSz cx="12192000" cy="6858000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Header Placeholder"/>
          <p:cNvSpPr/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Visuels et logo Lessinger fournis / retrouvés dans l’espace de travail.</a:t>
            </a:r>
          </a:p>
          <a:p>
            <a:r>
              <a:t>Nom de marque harmonisé à partir du logo « Electric Racing Foil 30 ».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Portrait de Stéphane Lessinger fourni par l’utilisateur.</a:t>
            </a:r>
          </a:p>
          <a:p>
            <a:r>
              <a:t>Intentions formulées à partir de la demande de l’utilisateur et des sources du projet ; elles décrivent la démarche du créateur, pas des performances validées.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Permis bateau personnel fourni par Stéphane Lessinger. Seuls deux extraits raster non sensibles sont intégrés ; date de naissance, adresse, signature et numéro de permis sont exclus.</a:t>
            </a:r>
          </a:p>
          <a:p>
            <a:r>
              <a:t>Visuel du Lessinger Racing Foil 30 fourni dans les sources du projet.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Document inspiration.pdf fourni par l’utilisateur, 11 pages. La page 1 cite Star Wars, Le Cinquième Élément, Riva, Bugatti Veyron, les motorboats Ferrari des années 1950, les sièges Ford GT40 et le tableau de bord AC Cobra.</a:t>
            </a:r>
          </a:p>
          <a:p>
            <a:r>
              <a:t>Les marques citées sont des références créatives uniquement ; aucune affiliation ou partenariat n’est revendiqué.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Visuel Lessinger fourni.</a:t>
            </a:r>
          </a:p>
          <a:p>
            <a:r>
              <a:t>Statut conceptuel et nécessité de validation repris du fil ChatGPT référencé.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Trois rendus du bateau Lessinger fournis.</a:t>
            </a:r>
          </a:p>
          <a:p>
            <a:r>
              <a:t>Les visuels sont des représentations de concept, non des photographies d’un prototype validé.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Rendu cockpit Lessinger fourni.</a:t>
            </a:r>
          </a:p>
          <a:p>
            <a:r>
              <a:t>Descriptions limitées aux éléments visibles dans le rendu.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Séquence visuelle issue des animations Lessinger fournies.</a:t>
            </a:r>
          </a:p>
          <a:p>
            <a:r>
              <a:t>Aucun niveau de performance chiffré n’est revendiqué ; validation technique explicitement requise.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Image technique issue des animations Lessinger fournies.</a:t>
            </a:r>
          </a:p>
          <a:p>
            <a:r>
              <a:t>Caractéristiques détaillées de puissance, batterie et autonomie non disponibles dans les fichiers accessibles.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Parcours de validation formulé à partir de la réserve technique du dossier évoquée dans le fil référencé.</a:t>
            </a:r>
          </a:p>
          <a:p>
            <a:r>
              <a:t>Aucun calendrier ou résultat d’essai n’est présumé.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Rubriques de business model demandées par l’utilisateur.</a:t>
            </a:r>
          </a:p>
          <a:p>
            <a:r>
              <a:t>Aucun prix, volume, marge ou chiffre d’affaires n’est affirmé faute de source accessible.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Visuel Lessinger fourni.</a:t>
            </a:r>
          </a:p>
          <a:p>
            <a:r>
              <a:t>Séquence go-to-market proposée comme logique de travail ; elle ne constitue pas un historique commercial établi.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Levee_de_fonds_Dubai_LESSINGER_RACING_FOIL_final.pdf, sections 2 et 10.</a:t>
            </a:r>
          </a:p>
          <a:p>
            <a:r>
              <a:t>- Valorisation_LESSINGER_Marine_actualisee.pdf, synthèse exécutive.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Levee_de_fonds_Dubai_LESSINGER_RACING_FOIL_final.pdf, sections 7 et programme recalé.</a:t>
            </a:r>
          </a:p>
          <a:p>
            <a:r>
              <a:t>- Valorisation_LESSINGER_Marine_actualisee.pdf, section 2.1.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Levee_de_fonds_Dubai_LESSINGER_RACING_FOIL_final.pdf, section 8.</a:t>
            </a:r>
          </a:p>
          <a:p>
            <a:r>
              <a:t>- Valorisation_LESSINGER_Marine_actualisee.pdf, hypothèses opérationnelles.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Levee_de_fonds_Dubai_LESSINGER_RACING_FOIL_final.pdf, sections 5, 6 et 8.</a:t>
            </a:r>
          </a:p>
          <a:p>
            <a:r>
              <a:t>- Calcul : 379 k€ - 137 k€ = 242 k€ ; 242 / 379 = 63,9 %.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Valorisation_LESSINGER_Marine_actualisee.pdf, sections 4 à 7.</a:t>
            </a:r>
          </a:p>
          <a:p>
            <a:r>
              <a:t>- Levee_de_fonds_Dubai_LESSINGER_RACING_FOIL_final.pdf, section 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Levee_de_fonds_Dubai_LESSINGER_RACING_FOIL_final.pdf, programme recalé : prototype unique sous 10 mois.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Source deck et présentation professionnelle de Stéphane Lessinger.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.png"/><Relationship Id="rId2" Type="http://schemas.openxmlformats.org/officeDocument/2006/relationships/image" Target="../media/image10.jpeg"/><Relationship Id="rId1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90B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" name="Picture 9"/>
          <p:cNvPicPr>
            <a:picLocks noChangeAspect="1"/>
          </p:cNvPicPr>
          <p:nvPr/>
        </p:nvPicPr>
        <p:blipFill>
          <a:blip r:embed="rId1"/>
          <a:srcRect t="27500" b="2750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/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40000"/>
            </a:srgbClr>
          </a:solidFill>
          <a:ln w="0">
            <a:noFill/>
            <a:prstDash val="solid"/>
          </a:ln>
        </p:spPr>
        <p:txBody>
          <a:bodyPr/>
          <a:lstStyle/>
          <a:p/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0" y="0"/>
            <a:ext cx="4953000" cy="6858000"/>
          </a:xfrm>
          <a:prstGeom prst="rect">
            <a:avLst/>
          </a:prstGeom>
          <a:solidFill>
            <a:srgbClr val="050507">
              <a:alpha val="86667"/>
            </a:srgbClr>
          </a:solidFill>
          <a:ln w="0">
            <a:noFill/>
            <a:prstDash val="solid"/>
          </a:ln>
        </p:spPr>
        <p:txBody>
          <a:bodyPr/>
          <a:lstStyle/>
          <a:p/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442" y="523875"/>
            <a:ext cx="2167467" cy="1219200"/>
          </a:xfrm>
          <a:prstGeom prst="rect">
            <a:avLst/>
          </a:prstGeom>
        </p:spPr>
      </p:pic>
      <p:sp>
        <p:nvSpPr>
          <p:cNvPr id="5" name="Rectangle 4"/>
          <p:cNvSpPr>
            <a:spLocks noGrp="1"/>
          </p:cNvSpPr>
          <p:nvPr/>
        </p:nvSpPr>
        <p:spPr>
          <a:xfrm>
            <a:off x="609600" y="2152650"/>
            <a:ext cx="4000500" cy="1524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825" b="1">
                <a:solidFill>
                  <a:srgbClr val="F6F4EF"/>
                </a:solidFill>
              </a:defRPr>
            </a:pPr>
            <a:r>
              <a:rPr sz="3825" b="1">
                <a:solidFill>
                  <a:srgbClr val="F6F4EF"/>
                </a:solidFill>
              </a:rPr>
              <a:t>LESSINGER</a:t>
            </a:r>
            <a:endParaRPr sz="3825" b="1">
              <a:solidFill>
                <a:srgbClr val="F6F4EF"/>
              </a:solidFill>
            </a:endParaRPr>
          </a:p>
          <a:p>
            <a:pPr algn="l">
              <a:buNone/>
              <a:defRPr sz="3825" b="1">
                <a:solidFill>
                  <a:srgbClr val="F6F4EF"/>
                </a:solidFill>
              </a:defRPr>
            </a:pPr>
            <a:r>
              <a:rPr sz="3825" b="1">
                <a:solidFill>
                  <a:srgbClr val="F6F4EF"/>
                </a:solidFill>
              </a:rPr>
              <a:t>RACING FOIL 30</a:t>
            </a:r>
            <a:endParaRPr sz="3825" b="1">
              <a:solidFill>
                <a:srgbClr val="F6F4EF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/>
        </p:nvSpPr>
        <p:spPr>
          <a:xfrm>
            <a:off x="628650" y="3857625"/>
            <a:ext cx="3476625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725" b="0">
                <a:solidFill>
                  <a:srgbClr val="D9D9D6"/>
                </a:solidFill>
              </a:defRPr>
            </a:pPr>
            <a:r>
              <a:rPr sz="1725" b="0">
                <a:solidFill>
                  <a:srgbClr val="D9D9D6"/>
                </a:solidFill>
              </a:rPr>
              <a:t>Le premier runabout électrique à foils pensé comme un objet de désir.</a:t>
            </a:r>
            <a:endParaRPr sz="1725" b="0">
              <a:solidFill>
                <a:srgbClr val="D9D9D6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628650" y="6019800"/>
            <a:ext cx="3619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75" b="1">
                <a:solidFill>
                  <a:srgbClr val="A8A8A4"/>
                </a:solidFill>
              </a:defRPr>
            </a:pPr>
            <a:r>
              <a:rPr sz="975" b="1">
                <a:solidFill>
                  <a:srgbClr val="A8A8A4"/>
                </a:solidFill>
              </a:rPr>
              <a:t>PRÉSENTATION INVESTISSEURS · 2026</a:t>
            </a:r>
            <a:endParaRPr sz="975" b="1">
              <a:solidFill>
                <a:srgbClr val="A8A8A4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9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3" name="Rectangle 22"/>
          <p:cNvSpPr>
            <a:spLocks noGrp="1"/>
          </p:cNvSpPr>
          <p:nvPr/>
        </p:nvSpPr>
        <p:spPr>
          <a:xfrm>
            <a:off x="609600" y="323850"/>
            <a:ext cx="571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75" b="1">
                <a:solidFill>
                  <a:srgbClr val="E11B35"/>
                </a:solidFill>
              </a:defRPr>
            </a:pPr>
            <a:r>
              <a:rPr sz="975" b="1">
                <a:solidFill>
                  <a:srgbClr val="E11B35"/>
                </a:solidFill>
              </a:rPr>
              <a:t>ORIGINE</a:t>
            </a:r>
            <a:endParaRPr sz="975" b="1">
              <a:solidFill>
                <a:srgbClr val="E11B35"/>
              </a:solidFill>
            </a:endParaRPr>
          </a:p>
        </p:txBody>
      </p:sp>
      <p:sp>
        <p:nvSpPr>
          <p:cNvPr id="2" name="Rectangle 1"/>
          <p:cNvSpPr>
            <a:spLocks noGrp="1"/>
          </p:cNvSpPr>
          <p:nvPr/>
        </p:nvSpPr>
        <p:spPr>
          <a:xfrm>
            <a:off x="4524375" y="571500"/>
            <a:ext cx="66675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700" b="1">
                <a:solidFill>
                  <a:srgbClr val="F6F4EF"/>
                </a:solidFill>
              </a:defRPr>
            </a:pPr>
            <a:r>
              <a:rPr sz="2700" b="1">
                <a:solidFill>
                  <a:srgbClr val="F6F4EF"/>
                </a:solidFill>
              </a:rPr>
              <a:t>Un créateur guidé par le design et la navigation</a:t>
            </a:r>
            <a:endParaRPr sz="2700" b="1">
              <a:solidFill>
                <a:srgbClr val="F6F4EF"/>
              </a:solidFill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11191875" y="323850"/>
            <a:ext cx="381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900" b="1">
                <a:solidFill>
                  <a:srgbClr val="A8A8A4"/>
                </a:solidFill>
              </a:defRPr>
            </a:pPr>
            <a:r>
              <a:rPr sz="900" b="1">
                <a:solidFill>
                  <a:srgbClr val="A8A8A4"/>
                </a:solidFill>
              </a:rPr>
              <a:t>02</a:t>
            </a:r>
            <a:endParaRPr sz="900" b="1">
              <a:solidFill>
                <a:srgbClr val="A8A8A4"/>
              </a:solidFill>
            </a:endParaRPr>
          </a:p>
        </p:txBody>
      </p:sp>
      <p:sp>
        <p:nvSpPr>
          <p:cNvPr id="4" name="Rectangle 3"/>
          <p:cNvSpPr>
            <a:spLocks noGrp="1"/>
          </p:cNvSpPr>
          <p:nvPr/>
        </p:nvSpPr>
        <p:spPr>
          <a:xfrm>
            <a:off x="609600" y="1257300"/>
            <a:ext cx="10972800" cy="9525"/>
          </a:xfrm>
          <a:prstGeom prst="rect">
            <a:avLst/>
          </a:prstGeom>
          <a:solidFill>
            <a:srgbClr val="393A3E"/>
          </a:solidFill>
          <a:ln w="0">
            <a:noFill/>
            <a:prstDash val="solid"/>
          </a:ln>
        </p:spPr>
        <p:txBody>
          <a:bodyPr/>
          <a:lstStyle/>
          <a:p/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1"/>
          <a:srcRect l="6655" r="6655"/>
          <a:stretch>
            <a:fillRect/>
          </a:stretch>
        </p:blipFill>
        <p:spPr>
          <a:xfrm>
            <a:off x="0" y="0"/>
            <a:ext cx="4000500" cy="6858000"/>
          </a:xfrm>
          <a:prstGeom prst="rect">
            <a:avLst/>
          </a:prstGeom>
        </p:spPr>
      </p:pic>
      <p:sp>
        <p:nvSpPr>
          <p:cNvPr id="6" name="Rectangle 5"/>
          <p:cNvSpPr>
            <a:spLocks noGrp="1"/>
          </p:cNvSpPr>
          <p:nvPr/>
        </p:nvSpPr>
        <p:spPr>
          <a:xfrm>
            <a:off x="0" y="0"/>
            <a:ext cx="4000500" cy="6858000"/>
          </a:xfrm>
          <a:prstGeom prst="rect">
            <a:avLst/>
          </a:prstGeom>
          <a:solidFill>
            <a:srgbClr val="000000">
              <a:alpha val="33333"/>
            </a:srgbClr>
          </a:solidFill>
          <a:ln w="0">
            <a:noFill/>
            <a:prstDash val="solid"/>
          </a:ln>
        </p:spPr>
        <p:txBody>
          <a:bodyPr/>
          <a:lstStyle/>
          <a:p/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523875" y="4953000"/>
            <a:ext cx="29527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325" b="1">
                <a:solidFill>
                  <a:srgbClr val="F6F4EF"/>
                </a:solidFill>
              </a:defRPr>
            </a:pPr>
            <a:r>
              <a:rPr sz="2325" b="1">
                <a:solidFill>
                  <a:srgbClr val="F6F4EF"/>
                </a:solidFill>
              </a:rPr>
              <a:t>STÉPHANE</a:t>
            </a:r>
            <a:endParaRPr sz="2325" b="1">
              <a:solidFill>
                <a:srgbClr val="F6F4EF"/>
              </a:solidFill>
            </a:endParaRPr>
          </a:p>
          <a:p>
            <a:pPr algn="l">
              <a:buNone/>
              <a:defRPr sz="2325" b="1">
                <a:solidFill>
                  <a:srgbClr val="F6F4EF"/>
                </a:solidFill>
              </a:defRPr>
            </a:pPr>
            <a:r>
              <a:rPr sz="2325" b="1">
                <a:solidFill>
                  <a:srgbClr val="F6F4EF"/>
                </a:solidFill>
              </a:rPr>
              <a:t>LESSINGER</a:t>
            </a:r>
            <a:endParaRPr sz="2325" b="1">
              <a:solidFill>
                <a:srgbClr val="F6F4EF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/>
        </p:nvSpPr>
        <p:spPr>
          <a:xfrm>
            <a:off x="542925" y="5848350"/>
            <a:ext cx="2381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50" b="1">
                <a:solidFill>
                  <a:srgbClr val="E11B35"/>
                </a:solidFill>
              </a:defRPr>
            </a:pPr>
            <a:r>
              <a:rPr sz="1050" b="1">
                <a:solidFill>
                  <a:srgbClr val="E11B35"/>
                </a:solidFill>
              </a:rPr>
              <a:t>CRÉATEUR · CONCEPTEUR</a:t>
            </a:r>
            <a:endParaRPr sz="1050" b="1">
              <a:solidFill>
                <a:srgbClr val="E11B35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/>
        </p:nvSpPr>
        <p:spPr>
          <a:xfrm>
            <a:off x="4524375" y="1619250"/>
            <a:ext cx="6477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025" b="1">
                <a:solidFill>
                  <a:srgbClr val="F6F4EF"/>
                </a:solidFill>
              </a:defRPr>
            </a:pPr>
            <a:r>
              <a:rPr sz="2025" b="1">
                <a:solidFill>
                  <a:srgbClr val="F6F4EF"/>
                </a:solidFill>
              </a:rPr>
              <a:t>Pourquoi ce bateau ?</a:t>
            </a:r>
            <a:endParaRPr sz="2025" b="1">
              <a:solidFill>
                <a:srgbClr val="F6F4EF"/>
              </a:solidFill>
            </a:endParaRPr>
          </a:p>
        </p:txBody>
      </p:sp>
      <p:sp>
        <p:nvSpPr>
          <p:cNvPr id="10" name="Rectangle 9"/>
          <p:cNvSpPr>
            <a:spLocks noGrp="1"/>
          </p:cNvSpPr>
          <p:nvPr/>
        </p:nvSpPr>
        <p:spPr>
          <a:xfrm>
            <a:off x="4524375" y="2266950"/>
            <a:ext cx="266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00" b="1">
                <a:solidFill>
                  <a:srgbClr val="E11B35"/>
                </a:solidFill>
              </a:defRPr>
            </a:pPr>
            <a:r>
              <a:rPr sz="1500" b="1">
                <a:solidFill>
                  <a:srgbClr val="E11B35"/>
                </a:solidFill>
              </a:rPr>
              <a:t>—</a:t>
            </a:r>
            <a:endParaRPr sz="1500" b="1">
              <a:solidFill>
                <a:srgbClr val="E11B35"/>
              </a:solidFill>
            </a:endParaRPr>
          </a:p>
        </p:txBody>
      </p:sp>
      <p:sp>
        <p:nvSpPr>
          <p:cNvPr id="11" name="Rectangle 10"/>
          <p:cNvSpPr>
            <a:spLocks noGrp="1"/>
          </p:cNvSpPr>
          <p:nvPr/>
        </p:nvSpPr>
        <p:spPr>
          <a:xfrm>
            <a:off x="4857750" y="2228850"/>
            <a:ext cx="6191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0">
                <a:solidFill>
                  <a:srgbClr val="D9D9D6"/>
                </a:solidFill>
              </a:defRPr>
            </a:pPr>
            <a:r>
              <a:rPr sz="1350" b="0">
                <a:solidFill>
                  <a:srgbClr val="D9D9D6"/>
                </a:solidFill>
              </a:rPr>
              <a:t>Deux passions fondatrices : la navigation et le design automobile.</a:t>
            </a:r>
            <a:endParaRPr sz="1350" b="0">
              <a:solidFill>
                <a:srgbClr val="D9D9D6"/>
              </a:solidFill>
            </a:endParaRPr>
          </a:p>
        </p:txBody>
      </p:sp>
      <p:sp>
        <p:nvSpPr>
          <p:cNvPr id="12" name="Rectangle 11"/>
          <p:cNvSpPr>
            <a:spLocks noGrp="1"/>
          </p:cNvSpPr>
          <p:nvPr/>
        </p:nvSpPr>
        <p:spPr>
          <a:xfrm>
            <a:off x="4524375" y="2819400"/>
            <a:ext cx="266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00" b="1">
                <a:solidFill>
                  <a:srgbClr val="E11B35"/>
                </a:solidFill>
              </a:defRPr>
            </a:pPr>
            <a:r>
              <a:rPr sz="1500" b="1">
                <a:solidFill>
                  <a:srgbClr val="E11B35"/>
                </a:solidFill>
              </a:rPr>
              <a:t>—</a:t>
            </a:r>
            <a:endParaRPr sz="1500" b="1">
              <a:solidFill>
                <a:srgbClr val="E11B35"/>
              </a:solidFill>
            </a:endParaRPr>
          </a:p>
        </p:txBody>
      </p:sp>
      <p:sp>
        <p:nvSpPr>
          <p:cNvPr id="13" name="Rectangle 12"/>
          <p:cNvSpPr>
            <a:spLocks noGrp="1"/>
          </p:cNvSpPr>
          <p:nvPr/>
        </p:nvSpPr>
        <p:spPr>
          <a:xfrm>
            <a:off x="4857750" y="2781300"/>
            <a:ext cx="6191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0">
                <a:solidFill>
                  <a:srgbClr val="D9D9D6"/>
                </a:solidFill>
              </a:defRPr>
            </a:pPr>
            <a:r>
              <a:rPr sz="1350" b="0">
                <a:solidFill>
                  <a:srgbClr val="D9D9D6"/>
                </a:solidFill>
              </a:rPr>
              <a:t>Une conviction : l’électrique doit rester émotionnel et désirable.</a:t>
            </a:r>
            <a:endParaRPr sz="1350" b="0">
              <a:solidFill>
                <a:srgbClr val="D9D9D6"/>
              </a:solidFill>
            </a:endParaRPr>
          </a:p>
        </p:txBody>
      </p:sp>
      <p:sp>
        <p:nvSpPr>
          <p:cNvPr id="14" name="Rectangle 13"/>
          <p:cNvSpPr>
            <a:spLocks noGrp="1"/>
          </p:cNvSpPr>
          <p:nvPr/>
        </p:nvSpPr>
        <p:spPr>
          <a:xfrm>
            <a:off x="4524375" y="3371850"/>
            <a:ext cx="266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00" b="1">
                <a:solidFill>
                  <a:srgbClr val="E11B35"/>
                </a:solidFill>
              </a:defRPr>
            </a:pPr>
            <a:r>
              <a:rPr sz="1500" b="1">
                <a:solidFill>
                  <a:srgbClr val="E11B35"/>
                </a:solidFill>
              </a:rPr>
              <a:t>—</a:t>
            </a:r>
            <a:endParaRPr sz="1500" b="1">
              <a:solidFill>
                <a:srgbClr val="E11B35"/>
              </a:solidFill>
            </a:endParaRPr>
          </a:p>
        </p:txBody>
      </p:sp>
      <p:sp>
        <p:nvSpPr>
          <p:cNvPr id="15" name="Rectangle 14"/>
          <p:cNvSpPr>
            <a:spLocks noGrp="1"/>
          </p:cNvSpPr>
          <p:nvPr/>
        </p:nvSpPr>
        <p:spPr>
          <a:xfrm>
            <a:off x="4857750" y="3333750"/>
            <a:ext cx="6191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0">
                <a:solidFill>
                  <a:srgbClr val="D9D9D6"/>
                </a:solidFill>
              </a:defRPr>
            </a:pPr>
            <a:r>
              <a:rPr sz="1350" b="0">
                <a:solidFill>
                  <a:srgbClr val="D9D9D6"/>
                </a:solidFill>
              </a:rPr>
              <a:t>Transposer au nautisme les codes du grand tourisme.</a:t>
            </a:r>
            <a:endParaRPr sz="1350" b="0">
              <a:solidFill>
                <a:srgbClr val="D9D9D6"/>
              </a:solidFill>
            </a:endParaRPr>
          </a:p>
        </p:txBody>
      </p:sp>
      <p:sp>
        <p:nvSpPr>
          <p:cNvPr id="16" name="Rectangle 15"/>
          <p:cNvSpPr>
            <a:spLocks noGrp="1"/>
          </p:cNvSpPr>
          <p:nvPr/>
        </p:nvSpPr>
        <p:spPr>
          <a:xfrm>
            <a:off x="4524375" y="3924300"/>
            <a:ext cx="266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00" b="1">
                <a:solidFill>
                  <a:srgbClr val="E11B35"/>
                </a:solidFill>
              </a:defRPr>
            </a:pPr>
            <a:r>
              <a:rPr sz="1500" b="1">
                <a:solidFill>
                  <a:srgbClr val="E11B35"/>
                </a:solidFill>
              </a:rPr>
              <a:t>—</a:t>
            </a:r>
            <a:endParaRPr sz="1500" b="1">
              <a:solidFill>
                <a:srgbClr val="E11B35"/>
              </a:solidFill>
            </a:endParaRPr>
          </a:p>
        </p:txBody>
      </p:sp>
      <p:sp>
        <p:nvSpPr>
          <p:cNvPr id="17" name="Rectangle 16"/>
          <p:cNvSpPr>
            <a:spLocks noGrp="1"/>
          </p:cNvSpPr>
          <p:nvPr/>
        </p:nvSpPr>
        <p:spPr>
          <a:xfrm>
            <a:off x="4857750" y="3886200"/>
            <a:ext cx="6191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0">
                <a:solidFill>
                  <a:srgbClr val="D9D9D6"/>
                </a:solidFill>
              </a:defRPr>
            </a:pPr>
            <a:r>
              <a:rPr sz="1350" b="0">
                <a:solidFill>
                  <a:srgbClr val="D9D9D6"/>
                </a:solidFill>
              </a:rPr>
              <a:t>Intégrer le foil à l’architecture, pas l’ajouter après coup.</a:t>
            </a:r>
            <a:endParaRPr sz="1350" b="0">
              <a:solidFill>
                <a:srgbClr val="D9D9D6"/>
              </a:solidFill>
            </a:endParaRPr>
          </a:p>
        </p:txBody>
      </p:sp>
      <p:sp>
        <p:nvSpPr>
          <p:cNvPr id="18" name="Rectangle 17"/>
          <p:cNvSpPr>
            <a:spLocks noGrp="1"/>
          </p:cNvSpPr>
          <p:nvPr/>
        </p:nvSpPr>
        <p:spPr>
          <a:xfrm>
            <a:off x="4524375" y="4476750"/>
            <a:ext cx="266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00" b="1">
                <a:solidFill>
                  <a:srgbClr val="E11B35"/>
                </a:solidFill>
              </a:defRPr>
            </a:pPr>
            <a:r>
              <a:rPr sz="1500" b="1">
                <a:solidFill>
                  <a:srgbClr val="E11B35"/>
                </a:solidFill>
              </a:rPr>
              <a:t>—</a:t>
            </a:r>
            <a:endParaRPr sz="1500" b="1">
              <a:solidFill>
                <a:srgbClr val="E11B35"/>
              </a:solidFill>
            </a:endParaRPr>
          </a:p>
        </p:txBody>
      </p:sp>
      <p:sp>
        <p:nvSpPr>
          <p:cNvPr id="19" name="Rectangle 18"/>
          <p:cNvSpPr>
            <a:spLocks noGrp="1"/>
          </p:cNvSpPr>
          <p:nvPr/>
        </p:nvSpPr>
        <p:spPr>
          <a:xfrm>
            <a:off x="4857750" y="4438650"/>
            <a:ext cx="6191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0">
                <a:solidFill>
                  <a:srgbClr val="D9D9D6"/>
                </a:solidFill>
              </a:defRPr>
            </a:pPr>
            <a:r>
              <a:rPr sz="1350" b="0">
                <a:solidFill>
                  <a:srgbClr val="D9D9D6"/>
                </a:solidFill>
              </a:rPr>
              <a:t>Faire passer le projet de l’idée au prototype unique, puis à la série.</a:t>
            </a:r>
            <a:endParaRPr sz="1350" b="0">
              <a:solidFill>
                <a:srgbClr val="D9D9D6"/>
              </a:solidFill>
            </a:endParaRPr>
          </a:p>
        </p:txBody>
      </p:sp>
      <p:sp>
        <p:nvSpPr>
          <p:cNvPr id="20" name="Rectangle 19"/>
          <p:cNvSpPr>
            <a:spLocks noGrp="1"/>
          </p:cNvSpPr>
          <p:nvPr/>
        </p:nvSpPr>
        <p:spPr>
          <a:xfrm>
            <a:off x="4524375" y="5372100"/>
            <a:ext cx="6477000" cy="19050"/>
          </a:xfrm>
          <a:prstGeom prst="rect">
            <a:avLst/>
          </a:prstGeom>
          <a:solidFill>
            <a:srgbClr val="E11B35"/>
          </a:solidFill>
          <a:ln w="0">
            <a:noFill/>
            <a:prstDash val="solid"/>
          </a:ln>
        </p:spPr>
        <p:txBody>
          <a:bodyPr/>
          <a:lstStyle/>
          <a:p/>
        </p:txBody>
      </p:sp>
      <p:sp>
        <p:nvSpPr>
          <p:cNvPr id="21" name="Rectangle 20"/>
          <p:cNvSpPr>
            <a:spLocks noGrp="1"/>
          </p:cNvSpPr>
          <p:nvPr/>
        </p:nvSpPr>
        <p:spPr>
          <a:xfrm>
            <a:off x="4524375" y="5591175"/>
            <a:ext cx="2095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50" b="1">
                <a:solidFill>
                  <a:srgbClr val="E11B35"/>
                </a:solidFill>
              </a:defRPr>
            </a:pPr>
            <a:r>
              <a:rPr sz="1050" b="1">
                <a:solidFill>
                  <a:srgbClr val="E11B35"/>
                </a:solidFill>
              </a:rPr>
              <a:t>INTENTION FONDATRICE</a:t>
            </a:r>
            <a:endParaRPr sz="1050" b="1">
              <a:solidFill>
                <a:srgbClr val="E11B35"/>
              </a:solidFill>
            </a:endParaRPr>
          </a:p>
        </p:txBody>
      </p:sp>
      <p:sp>
        <p:nvSpPr>
          <p:cNvPr id="22" name="Rectangle 21"/>
          <p:cNvSpPr>
            <a:spLocks noGrp="1"/>
          </p:cNvSpPr>
          <p:nvPr/>
        </p:nvSpPr>
        <p:spPr>
          <a:xfrm>
            <a:off x="4524375" y="5867400"/>
            <a:ext cx="64770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725" b="1">
                <a:solidFill>
                  <a:srgbClr val="F6F4EF"/>
                </a:solidFill>
              </a:defRPr>
            </a:pPr>
            <a:r>
              <a:rPr sz="1725" b="1">
                <a:solidFill>
                  <a:srgbClr val="F6F4EF"/>
                </a:solidFill>
              </a:rPr>
              <a:t>Créer un bateau électrique responsable, sans renoncer au rêve ni au plaisir.</a:t>
            </a:r>
            <a:endParaRPr sz="1725" b="1">
              <a:solidFill>
                <a:srgbClr val="F6F4E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9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" name="Rectangle 13"/>
          <p:cNvSpPr>
            <a:spLocks noGrp="1"/>
          </p:cNvSpPr>
          <p:nvPr/>
        </p:nvSpPr>
        <p:spPr>
          <a:xfrm>
            <a:off x="609600" y="323850"/>
            <a:ext cx="571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75" b="1">
                <a:solidFill>
                  <a:srgbClr val="E11B35"/>
                </a:solidFill>
              </a:defRPr>
            </a:pPr>
            <a:r>
              <a:rPr sz="975" b="1">
                <a:solidFill>
                  <a:srgbClr val="E11B35"/>
                </a:solidFill>
              </a:rPr>
              <a:t>TRAJECTOIRE</a:t>
            </a:r>
            <a:endParaRPr sz="975" b="1">
              <a:solidFill>
                <a:srgbClr val="E11B35"/>
              </a:solidFill>
            </a:endParaRPr>
          </a:p>
        </p:txBody>
      </p:sp>
      <p:sp>
        <p:nvSpPr>
          <p:cNvPr id="2" name="Rectangle 1"/>
          <p:cNvSpPr>
            <a:spLocks noGrp="1"/>
          </p:cNvSpPr>
          <p:nvPr/>
        </p:nvSpPr>
        <p:spPr>
          <a:xfrm>
            <a:off x="609600" y="57150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700" b="1">
                <a:solidFill>
                  <a:srgbClr val="F6F4EF"/>
                </a:solidFill>
              </a:defRPr>
            </a:pPr>
            <a:r>
              <a:rPr sz="2700" b="1">
                <a:solidFill>
                  <a:srgbClr val="F6F4EF"/>
                </a:solidFill>
              </a:rPr>
              <a:t>Une passion de la navigation devenue projet</a:t>
            </a:r>
            <a:endParaRPr sz="2700" b="1">
              <a:solidFill>
                <a:srgbClr val="F6F4EF"/>
              </a:solidFill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11191875" y="323850"/>
            <a:ext cx="381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900" b="1">
                <a:solidFill>
                  <a:srgbClr val="A8A8A4"/>
                </a:solidFill>
              </a:defRPr>
            </a:pPr>
            <a:r>
              <a:rPr sz="900" b="1">
                <a:solidFill>
                  <a:srgbClr val="A8A8A4"/>
                </a:solidFill>
              </a:rPr>
              <a:t>03</a:t>
            </a:r>
            <a:endParaRPr sz="900" b="1">
              <a:solidFill>
                <a:srgbClr val="A8A8A4"/>
              </a:solidFill>
            </a:endParaRPr>
          </a:p>
        </p:txBody>
      </p:sp>
      <p:sp>
        <p:nvSpPr>
          <p:cNvPr id="4" name="Rectangle 3"/>
          <p:cNvSpPr>
            <a:spLocks noGrp="1"/>
          </p:cNvSpPr>
          <p:nvPr/>
        </p:nvSpPr>
        <p:spPr>
          <a:xfrm>
            <a:off x="609600" y="1257300"/>
            <a:ext cx="10972800" cy="9525"/>
          </a:xfrm>
          <a:prstGeom prst="rect">
            <a:avLst/>
          </a:prstGeom>
          <a:solidFill>
            <a:srgbClr val="393A3E"/>
          </a:solidFill>
          <a:ln w="0">
            <a:noFill/>
            <a:prstDash val="solid"/>
          </a:ln>
        </p:spPr>
        <p:txBody>
          <a:bodyPr/>
          <a:lstStyle/>
          <a:p/>
        </p:txBody>
      </p:sp>
      <p:sp>
        <p:nvSpPr>
          <p:cNvPr id="8" name="Rounded Rectangle 7"/>
          <p:cNvSpPr>
            <a:spLocks noGrp="1"/>
          </p:cNvSpPr>
          <p:nvPr/>
        </p:nvSpPr>
        <p:spPr>
          <a:xfrm>
            <a:off x="742950" y="5619750"/>
            <a:ext cx="1809750" cy="285750"/>
          </a:xfrm>
          <a:prstGeom prst="roundRect">
            <a:avLst>
              <a:gd name="adj" fmla="val 13333"/>
            </a:avLst>
          </a:prstGeom>
          <a:solidFill>
            <a:srgbClr val="000000">
              <a:alpha val="60000"/>
            </a:srgbClr>
          </a:solidFill>
          <a:ln w="0">
            <a:noFill/>
            <a:prstDash val="solid"/>
          </a:ln>
        </p:spPr>
        <p:txBody>
          <a:bodyPr/>
          <a:lstStyle/>
          <a:p/>
        </p:txBody>
      </p:sp>
      <p:sp>
        <p:nvSpPr>
          <p:cNvPr id="9" name="Rectangle 8"/>
          <p:cNvSpPr>
            <a:spLocks noGrp="1"/>
          </p:cNvSpPr>
          <p:nvPr/>
        </p:nvSpPr>
        <p:spPr>
          <a:xfrm>
            <a:off x="838200" y="5648325"/>
            <a:ext cx="1619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825" b="1">
                <a:solidFill>
                  <a:srgbClr val="F6F4EF"/>
                </a:solidFill>
              </a:defRPr>
            </a:pPr>
            <a:r>
              <a:rPr sz="825" b="1">
                <a:solidFill>
                  <a:srgbClr val="F6F4EF"/>
                </a:solidFill>
              </a:rPr>
              <a:t>PREMIERS PAS</a:t>
            </a:r>
            <a:endParaRPr sz="825" b="1">
              <a:solidFill>
                <a:srgbClr val="F6F4EF"/>
              </a:solidFill>
            </a:endParaRPr>
          </a:p>
        </p:txBody>
      </p:sp>
      <p:sp>
        <p:nvSpPr>
          <p:cNvPr id="10" name="Rounded Rectangle 9"/>
          <p:cNvSpPr>
            <a:spLocks noGrp="1"/>
          </p:cNvSpPr>
          <p:nvPr/>
        </p:nvSpPr>
        <p:spPr>
          <a:xfrm>
            <a:off x="6096000" y="3295650"/>
            <a:ext cx="1809750" cy="285750"/>
          </a:xfrm>
          <a:prstGeom prst="roundRect">
            <a:avLst>
              <a:gd name="adj" fmla="val 13333"/>
            </a:avLst>
          </a:prstGeom>
          <a:solidFill>
            <a:srgbClr val="000000">
              <a:alpha val="60000"/>
            </a:srgbClr>
          </a:solidFill>
          <a:ln w="0">
            <a:noFill/>
            <a:prstDash val="solid"/>
          </a:ln>
        </p:spPr>
        <p:txBody>
          <a:bodyPr/>
          <a:lstStyle/>
          <a:p/>
        </p:txBody>
      </p:sp>
      <p:sp>
        <p:nvSpPr>
          <p:cNvPr id="11" name="Rectangle 10"/>
          <p:cNvSpPr>
            <a:spLocks noGrp="1"/>
          </p:cNvSpPr>
          <p:nvPr/>
        </p:nvSpPr>
        <p:spPr>
          <a:xfrm>
            <a:off x="6191250" y="3324225"/>
            <a:ext cx="1619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825" b="1">
                <a:solidFill>
                  <a:srgbClr val="F6F4EF"/>
                </a:solidFill>
              </a:defRPr>
            </a:pPr>
            <a:r>
              <a:rPr sz="825" b="1">
                <a:solidFill>
                  <a:srgbClr val="F6F4EF"/>
                </a:solidFill>
              </a:rPr>
              <a:t>PERMIS DE MER</a:t>
            </a:r>
            <a:endParaRPr sz="825" b="1">
              <a:solidFill>
                <a:srgbClr val="F6F4EF"/>
              </a:solidFill>
            </a:endParaRPr>
          </a:p>
        </p:txBody>
      </p:sp>
      <p:sp>
        <p:nvSpPr>
          <p:cNvPr id="12" name="Rounded Rectangle 11"/>
          <p:cNvSpPr>
            <a:spLocks noGrp="1"/>
          </p:cNvSpPr>
          <p:nvPr/>
        </p:nvSpPr>
        <p:spPr>
          <a:xfrm>
            <a:off x="6096000" y="5619750"/>
            <a:ext cx="1809750" cy="285750"/>
          </a:xfrm>
          <a:prstGeom prst="roundRect">
            <a:avLst>
              <a:gd name="adj" fmla="val 13333"/>
            </a:avLst>
          </a:prstGeom>
          <a:solidFill>
            <a:srgbClr val="000000">
              <a:alpha val="60000"/>
            </a:srgbClr>
          </a:solidFill>
          <a:ln w="0">
            <a:noFill/>
            <a:prstDash val="solid"/>
          </a:ln>
        </p:spPr>
        <p:txBody>
          <a:bodyPr/>
          <a:lstStyle/>
          <a:p/>
        </p:txBody>
      </p:sp>
      <p:sp>
        <p:nvSpPr>
          <p:cNvPr id="13" name="Rectangle 12"/>
          <p:cNvSpPr>
            <a:spLocks noGrp="1"/>
          </p:cNvSpPr>
          <p:nvPr/>
        </p:nvSpPr>
        <p:spPr>
          <a:xfrm>
            <a:off x="6191250" y="5648325"/>
            <a:ext cx="1619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825" b="1">
                <a:solidFill>
                  <a:srgbClr val="F6F4EF"/>
                </a:solidFill>
              </a:defRPr>
            </a:pPr>
            <a:r>
              <a:rPr sz="825" b="1">
                <a:solidFill>
                  <a:srgbClr val="F6F4EF"/>
                </a:solidFill>
              </a:rPr>
              <a:t>LE PROJET AUJOURD’HUI</a:t>
            </a:r>
            <a:endParaRPr sz="825" b="1">
              <a:solidFill>
                <a:srgbClr val="F6F4EF"/>
              </a:solidFill>
            </a:endParaRPr>
          </a:p>
        </p:txBody>
      </p:sp>
      <p:pic>
        <p:nvPicPr>
          <p:cNvPr id="28" name="Picture 30"/>
          <p:cNvPicPr>
            <a:picLocks noChangeAspect="1"/>
          </p:cNvPicPr>
          <p:nvPr/>
        </p:nvPicPr>
        <p:blipFill>
          <a:blip r:embed="rId1"/>
          <a:srcRect t="14528" b="14528"/>
          <a:stretch>
            <a:fillRect/>
          </a:stretch>
        </p:blipFill>
        <p:spPr>
          <a:xfrm>
            <a:off x="609600" y="1562100"/>
            <a:ext cx="5048250" cy="4476750"/>
          </a:xfrm>
          <a:prstGeom prst="rect">
            <a:avLst/>
          </a:prstGeom>
        </p:spPr>
      </p:pic>
      <p:pic>
        <p:nvPicPr>
          <p:cNvPr id="29" name="Picture 31"/>
          <p:cNvPicPr>
            <a:picLocks noChangeAspect="1"/>
          </p:cNvPicPr>
          <p:nvPr/>
        </p:nvPicPr>
        <p:blipFill>
          <a:blip r:embed="rId2"/>
          <a:srcRect t="16102" b="16102"/>
          <a:stretch>
            <a:fillRect/>
          </a:stretch>
        </p:blipFill>
        <p:spPr>
          <a:xfrm>
            <a:off x="5962650" y="1562100"/>
            <a:ext cx="5619750" cy="2143125"/>
          </a:xfrm>
          <a:prstGeom prst="rect">
            <a:avLst/>
          </a:prstGeom>
        </p:spPr>
      </p:pic>
      <p:pic>
        <p:nvPicPr>
          <p:cNvPr id="30" name="Picture 32"/>
          <p:cNvPicPr>
            <a:picLocks noChangeAspect="1"/>
          </p:cNvPicPr>
          <p:nvPr/>
        </p:nvPicPr>
        <p:blipFill>
          <a:blip r:embed="rId3"/>
          <a:srcRect t="34746" b="34746"/>
          <a:stretch>
            <a:fillRect/>
          </a:stretch>
        </p:blipFill>
        <p:spPr>
          <a:xfrm>
            <a:off x="5962650" y="3895725"/>
            <a:ext cx="5619750" cy="21431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9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2" name="Rectangle 11"/>
          <p:cNvSpPr>
            <a:spLocks noGrp="1"/>
          </p:cNvSpPr>
          <p:nvPr/>
        </p:nvSpPr>
        <p:spPr>
          <a:xfrm>
            <a:off x="609600" y="323850"/>
            <a:ext cx="571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75" b="1">
                <a:solidFill>
                  <a:srgbClr val="E11B35"/>
                </a:solidFill>
              </a:defRPr>
            </a:pPr>
            <a:r>
              <a:rPr sz="975" b="1">
                <a:solidFill>
                  <a:srgbClr val="E11B35"/>
                </a:solidFill>
              </a:rPr>
              <a:t>INSPIRATION</a:t>
            </a:r>
            <a:endParaRPr sz="975" b="1">
              <a:solidFill>
                <a:srgbClr val="E11B35"/>
              </a:solidFill>
            </a:endParaRPr>
          </a:p>
        </p:txBody>
      </p:sp>
      <p:sp>
        <p:nvSpPr>
          <p:cNvPr id="2" name="Rectangle 1"/>
          <p:cNvSpPr>
            <a:spLocks noGrp="1"/>
          </p:cNvSpPr>
          <p:nvPr/>
        </p:nvSpPr>
        <p:spPr>
          <a:xfrm>
            <a:off x="609600" y="57150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700" b="1">
                <a:solidFill>
                  <a:srgbClr val="F6F4EF"/>
                </a:solidFill>
              </a:defRPr>
            </a:pPr>
            <a:r>
              <a:rPr sz="2700" b="1">
                <a:solidFill>
                  <a:srgbClr val="F6F4EF"/>
                </a:solidFill>
              </a:rPr>
              <a:t>Un langage de design construit par croisements</a:t>
            </a:r>
            <a:endParaRPr sz="2700" b="1">
              <a:solidFill>
                <a:srgbClr val="F6F4EF"/>
              </a:solidFill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11191875" y="323850"/>
            <a:ext cx="381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900" b="1">
                <a:solidFill>
                  <a:srgbClr val="A8A8A4"/>
                </a:solidFill>
              </a:defRPr>
            </a:pPr>
            <a:r>
              <a:rPr sz="900" b="1">
                <a:solidFill>
                  <a:srgbClr val="A8A8A4"/>
                </a:solidFill>
              </a:rPr>
              <a:t>04</a:t>
            </a:r>
            <a:endParaRPr sz="900" b="1">
              <a:solidFill>
                <a:srgbClr val="A8A8A4"/>
              </a:solidFill>
            </a:endParaRPr>
          </a:p>
        </p:txBody>
      </p:sp>
      <p:sp>
        <p:nvSpPr>
          <p:cNvPr id="4" name="Rectangle 3"/>
          <p:cNvSpPr>
            <a:spLocks noGrp="1"/>
          </p:cNvSpPr>
          <p:nvPr/>
        </p:nvSpPr>
        <p:spPr>
          <a:xfrm>
            <a:off x="609600" y="1257300"/>
            <a:ext cx="10972800" cy="9525"/>
          </a:xfrm>
          <a:prstGeom prst="rect">
            <a:avLst/>
          </a:prstGeom>
          <a:solidFill>
            <a:srgbClr val="393A3E"/>
          </a:solidFill>
          <a:ln w="0">
            <a:noFill/>
            <a:prstDash val="solid"/>
          </a:ln>
        </p:spPr>
        <p:txBody>
          <a:bodyPr/>
          <a:lstStyle/>
          <a:p/>
        </p:txBody>
      </p:sp>
      <p:sp>
        <p:nvSpPr>
          <p:cNvPr id="8" name="Rectangle 7"/>
          <p:cNvSpPr>
            <a:spLocks noGrp="1"/>
          </p:cNvSpPr>
          <p:nvPr/>
        </p:nvSpPr>
        <p:spPr>
          <a:xfrm>
            <a:off x="609600" y="5867400"/>
            <a:ext cx="3333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25" b="1">
                <a:solidFill>
                  <a:srgbClr val="A8A8A4"/>
                </a:solidFill>
              </a:defRPr>
            </a:pPr>
            <a:r>
              <a:rPr sz="1125" b="1">
                <a:solidFill>
                  <a:srgbClr val="A8A8A4"/>
                </a:solidFill>
              </a:rPr>
              <a:t>RIVA · FERRARI · BUGATTI</a:t>
            </a:r>
            <a:endParaRPr sz="1125" b="1">
              <a:solidFill>
                <a:srgbClr val="A8A8A4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/>
        </p:nvSpPr>
        <p:spPr>
          <a:xfrm>
            <a:off x="4419600" y="5867400"/>
            <a:ext cx="3333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25" b="1">
                <a:solidFill>
                  <a:srgbClr val="A8A8A4"/>
                </a:solidFill>
              </a:defRPr>
            </a:pPr>
            <a:r>
              <a:rPr sz="1125" b="1">
                <a:solidFill>
                  <a:srgbClr val="A8A8A4"/>
                </a:solidFill>
              </a:rPr>
              <a:t>SCIENCE-FICTION · FOILS</a:t>
            </a:r>
            <a:endParaRPr sz="1125" b="1">
              <a:solidFill>
                <a:srgbClr val="A8A8A4"/>
              </a:solidFill>
            </a:endParaRPr>
          </a:p>
        </p:txBody>
      </p:sp>
      <p:sp>
        <p:nvSpPr>
          <p:cNvPr id="10" name="Rectangle 9"/>
          <p:cNvSpPr>
            <a:spLocks noGrp="1"/>
          </p:cNvSpPr>
          <p:nvPr/>
        </p:nvSpPr>
        <p:spPr>
          <a:xfrm>
            <a:off x="8229600" y="5867400"/>
            <a:ext cx="3333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25" b="1">
                <a:solidFill>
                  <a:srgbClr val="A8A8A4"/>
                </a:solidFill>
              </a:defRPr>
            </a:pPr>
            <a:r>
              <a:rPr sz="1125" b="1">
                <a:solidFill>
                  <a:srgbClr val="A8A8A4"/>
                </a:solidFill>
              </a:rPr>
              <a:t>FORD GT40 · AC COBRA</a:t>
            </a:r>
            <a:endParaRPr sz="1125" b="1">
              <a:solidFill>
                <a:srgbClr val="A8A8A4"/>
              </a:solidFill>
            </a:endParaRPr>
          </a:p>
        </p:txBody>
      </p:sp>
      <p:sp>
        <p:nvSpPr>
          <p:cNvPr id="11" name="Rectangle 10"/>
          <p:cNvSpPr>
            <a:spLocks noGrp="1"/>
          </p:cNvSpPr>
          <p:nvPr/>
        </p:nvSpPr>
        <p:spPr>
          <a:xfrm>
            <a:off x="609600" y="6296025"/>
            <a:ext cx="10953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25" b="1">
                <a:solidFill>
                  <a:srgbClr val="E11B35"/>
                </a:solidFill>
              </a:defRPr>
            </a:pPr>
            <a:r>
              <a:rPr sz="1125" b="1">
                <a:solidFill>
                  <a:srgbClr val="E11B35"/>
                </a:solidFill>
              </a:rPr>
              <a:t>Références personnelles de design — aucune affiliation ou partenariat revendiqué avec les marques citées.</a:t>
            </a:r>
            <a:endParaRPr sz="1125" b="1">
              <a:solidFill>
                <a:srgbClr val="E11B35"/>
              </a:solidFill>
            </a:endParaRPr>
          </a:p>
        </p:txBody>
      </p:sp>
      <p:pic>
        <p:nvPicPr>
          <p:cNvPr id="24" name="Picture 26"/>
          <p:cNvPicPr>
            <a:picLocks noChangeAspect="1"/>
          </p:cNvPicPr>
          <p:nvPr/>
        </p:nvPicPr>
        <p:blipFill>
          <a:blip r:embed="rId1"/>
          <a:srcRect t="13158" b="13158"/>
          <a:stretch>
            <a:fillRect/>
          </a:stretch>
        </p:blipFill>
        <p:spPr>
          <a:xfrm>
            <a:off x="609600" y="1619250"/>
            <a:ext cx="3333750" cy="4095750"/>
          </a:xfrm>
          <a:prstGeom prst="rect">
            <a:avLst/>
          </a:prstGeom>
        </p:spPr>
      </p:pic>
      <p:pic>
        <p:nvPicPr>
          <p:cNvPr id="25" name="Picture 27"/>
          <p:cNvPicPr>
            <a:picLocks noChangeAspect="1"/>
          </p:cNvPicPr>
          <p:nvPr/>
        </p:nvPicPr>
        <p:blipFill>
          <a:blip r:embed="rId2"/>
          <a:srcRect t="13158" b="13158"/>
          <a:stretch>
            <a:fillRect/>
          </a:stretch>
        </p:blipFill>
        <p:spPr>
          <a:xfrm>
            <a:off x="4419600" y="1619250"/>
            <a:ext cx="3333750" cy="4095750"/>
          </a:xfrm>
          <a:prstGeom prst="rect">
            <a:avLst/>
          </a:prstGeom>
        </p:spPr>
      </p:pic>
      <p:pic>
        <p:nvPicPr>
          <p:cNvPr id="26" name="Picture 28"/>
          <p:cNvPicPr>
            <a:picLocks noChangeAspect="1"/>
          </p:cNvPicPr>
          <p:nvPr/>
        </p:nvPicPr>
        <p:blipFill>
          <a:blip r:embed="rId3"/>
          <a:srcRect t="13158" b="13158"/>
          <a:stretch>
            <a:fillRect/>
          </a:stretch>
        </p:blipFill>
        <p:spPr>
          <a:xfrm>
            <a:off x="8229600" y="1619250"/>
            <a:ext cx="3333750" cy="40957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9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" name="Rectangle 9"/>
          <p:cNvSpPr>
            <a:spLocks noGrp="1"/>
          </p:cNvSpPr>
          <p:nvPr/>
        </p:nvSpPr>
        <p:spPr>
          <a:xfrm>
            <a:off x="609600" y="323850"/>
            <a:ext cx="571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75" b="1">
                <a:solidFill>
                  <a:srgbClr val="E11B35"/>
                </a:solidFill>
              </a:defRPr>
            </a:pPr>
            <a:r>
              <a:rPr sz="975" b="1">
                <a:solidFill>
                  <a:srgbClr val="E11B35"/>
                </a:solidFill>
              </a:rPr>
              <a:t>VISION</a:t>
            </a:r>
            <a:endParaRPr sz="975" b="1">
              <a:solidFill>
                <a:srgbClr val="E11B35"/>
              </a:solidFill>
            </a:endParaRPr>
          </a:p>
        </p:txBody>
      </p:sp>
      <p:sp>
        <p:nvSpPr>
          <p:cNvPr id="2" name="Rectangle 1"/>
          <p:cNvSpPr>
            <a:spLocks noGrp="1"/>
          </p:cNvSpPr>
          <p:nvPr/>
        </p:nvSpPr>
        <p:spPr>
          <a:xfrm>
            <a:off x="609600" y="57150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700" b="1">
                <a:solidFill>
                  <a:srgbClr val="F6F4EF"/>
                </a:solidFill>
              </a:defRPr>
            </a:pPr>
            <a:r>
              <a:rPr sz="2700" b="1">
                <a:solidFill>
                  <a:srgbClr val="F6F4EF"/>
                </a:solidFill>
              </a:rPr>
              <a:t>Réconcilier émotion nautique et propulsion électrique</a:t>
            </a:r>
            <a:endParaRPr sz="2700" b="1">
              <a:solidFill>
                <a:srgbClr val="F6F4EF"/>
              </a:solidFill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11191875" y="323850"/>
            <a:ext cx="381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900" b="1">
                <a:solidFill>
                  <a:srgbClr val="A8A8A4"/>
                </a:solidFill>
              </a:defRPr>
            </a:pPr>
            <a:r>
              <a:rPr sz="900" b="1">
                <a:solidFill>
                  <a:srgbClr val="A8A8A4"/>
                </a:solidFill>
              </a:rPr>
              <a:t>05</a:t>
            </a:r>
            <a:endParaRPr sz="900" b="1">
              <a:solidFill>
                <a:srgbClr val="A8A8A4"/>
              </a:solidFill>
            </a:endParaRPr>
          </a:p>
        </p:txBody>
      </p:sp>
      <p:sp>
        <p:nvSpPr>
          <p:cNvPr id="4" name="Rectangle 3"/>
          <p:cNvSpPr>
            <a:spLocks noGrp="1"/>
          </p:cNvSpPr>
          <p:nvPr/>
        </p:nvSpPr>
        <p:spPr>
          <a:xfrm>
            <a:off x="609600" y="1257300"/>
            <a:ext cx="10972800" cy="9525"/>
          </a:xfrm>
          <a:prstGeom prst="rect">
            <a:avLst/>
          </a:prstGeom>
          <a:solidFill>
            <a:srgbClr val="393A3E"/>
          </a:solidFill>
          <a:ln w="0">
            <a:noFill/>
            <a:prstDash val="solid"/>
          </a:ln>
        </p:spPr>
        <p:txBody>
          <a:bodyPr/>
          <a:lstStyle/>
          <a:p/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1"/>
          <a:srcRect l="18322" r="18322"/>
          <a:stretch>
            <a:fillRect/>
          </a:stretch>
        </p:blipFill>
        <p:spPr>
          <a:xfrm>
            <a:off x="6572250" y="1571625"/>
            <a:ext cx="5010150" cy="4448175"/>
          </a:xfrm>
          <a:prstGeom prst="rect">
            <a:avLst/>
          </a:prstGeom>
        </p:spPr>
      </p:pic>
      <p:sp>
        <p:nvSpPr>
          <p:cNvPr id="6" name="Rectangle 5"/>
          <p:cNvSpPr>
            <a:spLocks noGrp="1"/>
          </p:cNvSpPr>
          <p:nvPr/>
        </p:nvSpPr>
        <p:spPr>
          <a:xfrm>
            <a:off x="609600" y="1695450"/>
            <a:ext cx="5286375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325" b="1">
                <a:solidFill>
                  <a:srgbClr val="F6F4EF"/>
                </a:solidFill>
              </a:defRPr>
            </a:pPr>
            <a:r>
              <a:rPr sz="2325" b="1">
                <a:solidFill>
                  <a:srgbClr val="F6F4EF"/>
                </a:solidFill>
              </a:rPr>
              <a:t>UN NOUVEAU</a:t>
            </a:r>
            <a:endParaRPr sz="2325" b="1">
              <a:solidFill>
                <a:srgbClr val="F6F4EF"/>
              </a:solidFill>
            </a:endParaRPr>
          </a:p>
          <a:p>
            <a:pPr algn="l">
              <a:buNone/>
              <a:defRPr sz="2325" b="1">
                <a:solidFill>
                  <a:srgbClr val="F6F4EF"/>
                </a:solidFill>
              </a:defRPr>
            </a:pPr>
            <a:r>
              <a:rPr sz="2325" b="1">
                <a:solidFill>
                  <a:srgbClr val="F6F4EF"/>
                </a:solidFill>
              </a:rPr>
              <a:t>ROADSTER NAUTIQUE</a:t>
            </a:r>
            <a:endParaRPr sz="2325" b="1">
              <a:solidFill>
                <a:srgbClr val="F6F4EF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609600" y="2924175"/>
            <a:ext cx="523875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0">
                <a:solidFill>
                  <a:srgbClr val="D9D9D6"/>
                </a:solidFill>
              </a:defRPr>
            </a:pPr>
            <a:r>
              <a:rPr sz="1650" b="0">
                <a:solidFill>
                  <a:srgbClr val="D9D9D6"/>
                </a:solidFill>
              </a:rPr>
              <a:t>Une silhouette inspirée des runabouts classiques, une navigation sur foils et une chaîne de propulsion électrique réunies dans un concept premium compact.</a:t>
            </a:r>
            <a:endParaRPr sz="1650" b="0">
              <a:solidFill>
                <a:srgbClr val="D9D9D6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/>
        </p:nvSpPr>
        <p:spPr>
          <a:xfrm>
            <a:off x="609600" y="4572000"/>
            <a:ext cx="4953000" cy="19050"/>
          </a:xfrm>
          <a:prstGeom prst="rect">
            <a:avLst/>
          </a:prstGeom>
          <a:solidFill>
            <a:srgbClr val="E11B35"/>
          </a:solidFill>
          <a:ln w="0">
            <a:noFill/>
            <a:prstDash val="solid"/>
          </a:ln>
        </p:spPr>
        <p:txBody>
          <a:bodyPr/>
          <a:lstStyle/>
          <a:p/>
        </p:txBody>
      </p:sp>
      <p:sp>
        <p:nvSpPr>
          <p:cNvPr id="9" name="Rectangle 8"/>
          <p:cNvSpPr>
            <a:spLocks noGrp="1"/>
          </p:cNvSpPr>
          <p:nvPr/>
        </p:nvSpPr>
        <p:spPr>
          <a:xfrm>
            <a:off x="609600" y="4781550"/>
            <a:ext cx="51435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0">
                <a:solidFill>
                  <a:srgbClr val="A8A8A4"/>
                </a:solidFill>
              </a:defRPr>
            </a:pPr>
            <a:r>
              <a:rPr sz="1350" b="0">
                <a:solidFill>
                  <a:srgbClr val="A8A8A4"/>
                </a:solidFill>
              </a:rPr>
              <a:t>Le projet est au stade conceptuel : performances, architecture et industrialisation doivent être validées par calculs, prototype unique et essais.</a:t>
            </a:r>
            <a:endParaRPr sz="1350" b="0">
              <a:solidFill>
                <a:srgbClr val="A8A8A4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9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" name="Rectangle 13"/>
          <p:cNvSpPr>
            <a:spLocks noGrp="1"/>
          </p:cNvSpPr>
          <p:nvPr/>
        </p:nvSpPr>
        <p:spPr>
          <a:xfrm>
            <a:off x="609600" y="323850"/>
            <a:ext cx="571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75" b="1">
                <a:solidFill>
                  <a:srgbClr val="E11B35"/>
                </a:solidFill>
              </a:defRPr>
            </a:pPr>
            <a:r>
              <a:rPr sz="975" b="1">
                <a:solidFill>
                  <a:srgbClr val="E11B35"/>
                </a:solidFill>
              </a:rPr>
              <a:t>DESIGN</a:t>
            </a:r>
            <a:endParaRPr sz="975" b="1">
              <a:solidFill>
                <a:srgbClr val="E11B35"/>
              </a:solidFill>
            </a:endParaRPr>
          </a:p>
        </p:txBody>
      </p:sp>
      <p:sp>
        <p:nvSpPr>
          <p:cNvPr id="2" name="Rectangle 1"/>
          <p:cNvSpPr>
            <a:spLocks noGrp="1"/>
          </p:cNvSpPr>
          <p:nvPr/>
        </p:nvSpPr>
        <p:spPr>
          <a:xfrm>
            <a:off x="609600" y="57150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700" b="1">
                <a:solidFill>
                  <a:srgbClr val="F6F4EF"/>
                </a:solidFill>
              </a:defRPr>
            </a:pPr>
            <a:r>
              <a:rPr sz="2700" b="1">
                <a:solidFill>
                  <a:srgbClr val="F6F4EF"/>
                </a:solidFill>
              </a:rPr>
              <a:t>Une signature immédiatement reconnaissable</a:t>
            </a:r>
            <a:endParaRPr sz="2700" b="1">
              <a:solidFill>
                <a:srgbClr val="F6F4EF"/>
              </a:solidFill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11191875" y="323850"/>
            <a:ext cx="381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900" b="1">
                <a:solidFill>
                  <a:srgbClr val="A8A8A4"/>
                </a:solidFill>
              </a:defRPr>
            </a:pPr>
            <a:r>
              <a:rPr sz="900" b="1">
                <a:solidFill>
                  <a:srgbClr val="A8A8A4"/>
                </a:solidFill>
              </a:rPr>
              <a:t>06</a:t>
            </a:r>
            <a:endParaRPr sz="900" b="1">
              <a:solidFill>
                <a:srgbClr val="A8A8A4"/>
              </a:solidFill>
            </a:endParaRPr>
          </a:p>
        </p:txBody>
      </p:sp>
      <p:sp>
        <p:nvSpPr>
          <p:cNvPr id="4" name="Rectangle 3"/>
          <p:cNvSpPr>
            <a:spLocks noGrp="1"/>
          </p:cNvSpPr>
          <p:nvPr/>
        </p:nvSpPr>
        <p:spPr>
          <a:xfrm>
            <a:off x="609600" y="1257300"/>
            <a:ext cx="10972800" cy="9525"/>
          </a:xfrm>
          <a:prstGeom prst="rect">
            <a:avLst/>
          </a:prstGeom>
          <a:solidFill>
            <a:srgbClr val="393A3E"/>
          </a:solidFill>
          <a:ln w="0">
            <a:noFill/>
            <a:prstDash val="solid"/>
          </a:ln>
        </p:spPr>
        <p:txBody>
          <a:bodyPr/>
          <a:lstStyle/>
          <a:p/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1"/>
          <a:srcRect t="14528" b="14528"/>
          <a:stretch>
            <a:fillRect/>
          </a:stretch>
        </p:blipFill>
        <p:spPr>
          <a:xfrm>
            <a:off x="609600" y="1562100"/>
            <a:ext cx="5048250" cy="447675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rcRect t="16102" b="16102"/>
          <a:stretch>
            <a:fillRect/>
          </a:stretch>
        </p:blipFill>
        <p:spPr>
          <a:xfrm>
            <a:off x="5962650" y="1562100"/>
            <a:ext cx="5619750" cy="214312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/>
          <a:srcRect t="34746" b="34746"/>
          <a:stretch>
            <a:fillRect/>
          </a:stretch>
        </p:blipFill>
        <p:spPr>
          <a:xfrm>
            <a:off x="5962650" y="3895725"/>
            <a:ext cx="5619750" cy="2143125"/>
          </a:xfrm>
          <a:prstGeom prst="rect">
            <a:avLst/>
          </a:prstGeom>
        </p:spPr>
      </p:pic>
      <p:sp>
        <p:nvSpPr>
          <p:cNvPr id="8" name="Rounded Rectangle 7"/>
          <p:cNvSpPr>
            <a:spLocks noGrp="1"/>
          </p:cNvSpPr>
          <p:nvPr/>
        </p:nvSpPr>
        <p:spPr>
          <a:xfrm>
            <a:off x="742950" y="5619750"/>
            <a:ext cx="1809750" cy="285750"/>
          </a:xfrm>
          <a:prstGeom prst="roundRect">
            <a:avLst>
              <a:gd name="adj" fmla="val 13333"/>
            </a:avLst>
          </a:prstGeom>
          <a:solidFill>
            <a:srgbClr val="000000">
              <a:alpha val="60000"/>
            </a:srgbClr>
          </a:solidFill>
          <a:ln w="0">
            <a:noFill/>
            <a:prstDash val="solid"/>
          </a:ln>
        </p:spPr>
        <p:txBody>
          <a:bodyPr/>
          <a:lstStyle/>
          <a:p/>
        </p:txBody>
      </p:sp>
      <p:sp>
        <p:nvSpPr>
          <p:cNvPr id="9" name="Rectangle 8"/>
          <p:cNvSpPr>
            <a:spLocks noGrp="1"/>
          </p:cNvSpPr>
          <p:nvPr/>
        </p:nvSpPr>
        <p:spPr>
          <a:xfrm>
            <a:off x="838200" y="5648325"/>
            <a:ext cx="1619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825" b="1">
                <a:solidFill>
                  <a:srgbClr val="F6F4EF"/>
                </a:solidFill>
              </a:defRPr>
            </a:pPr>
            <a:r>
              <a:rPr sz="825" b="1">
                <a:solidFill>
                  <a:srgbClr val="F6F4EF"/>
                </a:solidFill>
              </a:rPr>
              <a:t>PROFIL FUSELÉ</a:t>
            </a:r>
            <a:endParaRPr sz="825" b="1">
              <a:solidFill>
                <a:srgbClr val="F6F4EF"/>
              </a:solidFill>
            </a:endParaRPr>
          </a:p>
        </p:txBody>
      </p:sp>
      <p:sp>
        <p:nvSpPr>
          <p:cNvPr id="10" name="Rounded Rectangle 9"/>
          <p:cNvSpPr>
            <a:spLocks noGrp="1"/>
          </p:cNvSpPr>
          <p:nvPr/>
        </p:nvSpPr>
        <p:spPr>
          <a:xfrm>
            <a:off x="6096000" y="3295650"/>
            <a:ext cx="1809750" cy="285750"/>
          </a:xfrm>
          <a:prstGeom prst="roundRect">
            <a:avLst>
              <a:gd name="adj" fmla="val 13333"/>
            </a:avLst>
          </a:prstGeom>
          <a:solidFill>
            <a:srgbClr val="000000">
              <a:alpha val="60000"/>
            </a:srgbClr>
          </a:solidFill>
          <a:ln w="0">
            <a:noFill/>
            <a:prstDash val="solid"/>
          </a:ln>
        </p:spPr>
        <p:txBody>
          <a:bodyPr/>
          <a:lstStyle/>
          <a:p/>
        </p:txBody>
      </p:sp>
      <p:sp>
        <p:nvSpPr>
          <p:cNvPr id="11" name="Rectangle 10"/>
          <p:cNvSpPr>
            <a:spLocks noGrp="1"/>
          </p:cNvSpPr>
          <p:nvPr/>
        </p:nvSpPr>
        <p:spPr>
          <a:xfrm>
            <a:off x="6191250" y="3324225"/>
            <a:ext cx="1619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825" b="1">
                <a:solidFill>
                  <a:srgbClr val="F6F4EF"/>
                </a:solidFill>
              </a:defRPr>
            </a:pPr>
            <a:r>
              <a:rPr sz="825" b="1">
                <a:solidFill>
                  <a:srgbClr val="F6F4EF"/>
                </a:solidFill>
              </a:rPr>
              <a:t>COCKPIT SCULPTÉ</a:t>
            </a:r>
            <a:endParaRPr sz="825" b="1">
              <a:solidFill>
                <a:srgbClr val="F6F4EF"/>
              </a:solidFill>
            </a:endParaRPr>
          </a:p>
        </p:txBody>
      </p:sp>
      <p:sp>
        <p:nvSpPr>
          <p:cNvPr id="12" name="Rounded Rectangle 11"/>
          <p:cNvSpPr>
            <a:spLocks noGrp="1"/>
          </p:cNvSpPr>
          <p:nvPr/>
        </p:nvSpPr>
        <p:spPr>
          <a:xfrm>
            <a:off x="6096000" y="5619750"/>
            <a:ext cx="1809750" cy="285750"/>
          </a:xfrm>
          <a:prstGeom prst="roundRect">
            <a:avLst>
              <a:gd name="adj" fmla="val 13333"/>
            </a:avLst>
          </a:prstGeom>
          <a:solidFill>
            <a:srgbClr val="000000">
              <a:alpha val="60000"/>
            </a:srgbClr>
          </a:solidFill>
          <a:ln w="0">
            <a:noFill/>
            <a:prstDash val="solid"/>
          </a:ln>
        </p:spPr>
        <p:txBody>
          <a:bodyPr/>
          <a:lstStyle/>
          <a:p/>
        </p:txBody>
      </p:sp>
      <p:sp>
        <p:nvSpPr>
          <p:cNvPr id="13" name="Rectangle 12"/>
          <p:cNvSpPr>
            <a:spLocks noGrp="1"/>
          </p:cNvSpPr>
          <p:nvPr/>
        </p:nvSpPr>
        <p:spPr>
          <a:xfrm>
            <a:off x="6191250" y="5648325"/>
            <a:ext cx="1619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825" b="1">
                <a:solidFill>
                  <a:srgbClr val="F6F4EF"/>
                </a:solidFill>
              </a:defRPr>
            </a:pPr>
            <a:r>
              <a:rPr sz="825" b="1">
                <a:solidFill>
                  <a:srgbClr val="F6F4EF"/>
                </a:solidFill>
              </a:rPr>
              <a:t>TERRASSE ARRIÈRE</a:t>
            </a:r>
            <a:endParaRPr sz="825" b="1">
              <a:solidFill>
                <a:srgbClr val="F6F4EF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7" name="Rectangle 16"/>
          <p:cNvSpPr>
            <a:spLocks noGrp="1"/>
          </p:cNvSpPr>
          <p:nvPr/>
        </p:nvSpPr>
        <p:spPr>
          <a:xfrm>
            <a:off x="609600" y="323850"/>
            <a:ext cx="571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75" b="1">
                <a:solidFill>
                  <a:srgbClr val="A40018"/>
                </a:solidFill>
              </a:defRPr>
            </a:pPr>
            <a:r>
              <a:rPr sz="975" b="1">
                <a:solidFill>
                  <a:srgbClr val="A40018"/>
                </a:solidFill>
              </a:rPr>
              <a:t>EXPÉRIENCE</a:t>
            </a:r>
            <a:endParaRPr sz="975" b="1">
              <a:solidFill>
                <a:srgbClr val="A40018"/>
              </a:solidFill>
            </a:endParaRPr>
          </a:p>
        </p:txBody>
      </p:sp>
      <p:sp>
        <p:nvSpPr>
          <p:cNvPr id="2" name="Rectangle 1"/>
          <p:cNvSpPr>
            <a:spLocks noGrp="1"/>
          </p:cNvSpPr>
          <p:nvPr/>
        </p:nvSpPr>
        <p:spPr>
          <a:xfrm>
            <a:off x="609600" y="57150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700" b="1">
                <a:solidFill>
                  <a:srgbClr val="111317"/>
                </a:solidFill>
              </a:defRPr>
            </a:pPr>
            <a:r>
              <a:rPr sz="2700" b="1">
                <a:solidFill>
                  <a:srgbClr val="111317"/>
                </a:solidFill>
              </a:rPr>
              <a:t>Un cockpit centré sur le pilotage et le plaisir à bord</a:t>
            </a:r>
            <a:endParaRPr sz="2700" b="1">
              <a:solidFill>
                <a:srgbClr val="111317"/>
              </a:solidFill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11191875" y="323850"/>
            <a:ext cx="381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900" b="1">
                <a:solidFill>
                  <a:srgbClr val="A8A8A4"/>
                </a:solidFill>
              </a:defRPr>
            </a:pPr>
            <a:r>
              <a:rPr sz="900" b="1">
                <a:solidFill>
                  <a:srgbClr val="A8A8A4"/>
                </a:solidFill>
              </a:rPr>
              <a:t>07</a:t>
            </a:r>
            <a:endParaRPr sz="900" b="1">
              <a:solidFill>
                <a:srgbClr val="A8A8A4"/>
              </a:solidFill>
            </a:endParaRPr>
          </a:p>
        </p:txBody>
      </p:sp>
      <p:sp>
        <p:nvSpPr>
          <p:cNvPr id="4" name="Rectangle 3"/>
          <p:cNvSpPr>
            <a:spLocks noGrp="1"/>
          </p:cNvSpPr>
          <p:nvPr/>
        </p:nvSpPr>
        <p:spPr>
          <a:xfrm>
            <a:off x="609600" y="1257300"/>
            <a:ext cx="10972800" cy="9525"/>
          </a:xfrm>
          <a:prstGeom prst="rect">
            <a:avLst/>
          </a:prstGeom>
          <a:solidFill>
            <a:srgbClr val="393A3E"/>
          </a:solidFill>
          <a:ln w="0">
            <a:noFill/>
            <a:prstDash val="solid"/>
          </a:ln>
        </p:spPr>
        <p:txBody>
          <a:bodyPr/>
          <a:lstStyle/>
          <a:p/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1"/>
          <a:srcRect l="5419" r="5419"/>
          <a:stretch>
            <a:fillRect/>
          </a:stretch>
        </p:blipFill>
        <p:spPr>
          <a:xfrm>
            <a:off x="609600" y="1571625"/>
            <a:ext cx="7096125" cy="4476750"/>
          </a:xfrm>
          <a:prstGeom prst="rect">
            <a:avLst/>
          </a:prstGeom>
        </p:spPr>
      </p:pic>
      <p:sp>
        <p:nvSpPr>
          <p:cNvPr id="6" name="Rectangle 5"/>
          <p:cNvSpPr>
            <a:spLocks noGrp="1"/>
          </p:cNvSpPr>
          <p:nvPr/>
        </p:nvSpPr>
        <p:spPr>
          <a:xfrm>
            <a:off x="8191500" y="1657350"/>
            <a:ext cx="571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250" b="1">
                <a:solidFill>
                  <a:srgbClr val="A40018"/>
                </a:solidFill>
              </a:defRPr>
            </a:pPr>
            <a:r>
              <a:rPr sz="2250" b="1">
                <a:solidFill>
                  <a:srgbClr val="A40018"/>
                </a:solidFill>
              </a:rPr>
              <a:t>01</a:t>
            </a:r>
            <a:endParaRPr sz="2250" b="1">
              <a:solidFill>
                <a:srgbClr val="A40018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8858250" y="1695450"/>
            <a:ext cx="23812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00" b="1">
                <a:solidFill>
                  <a:srgbClr val="111317"/>
                </a:solidFill>
              </a:defRPr>
            </a:pPr>
            <a:r>
              <a:rPr sz="1800" b="1">
                <a:solidFill>
                  <a:srgbClr val="111317"/>
                </a:solidFill>
              </a:rPr>
              <a:t>Pilotage</a:t>
            </a:r>
            <a:endParaRPr sz="1800" b="1">
              <a:solidFill>
                <a:srgbClr val="111317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/>
        </p:nvSpPr>
        <p:spPr>
          <a:xfrm>
            <a:off x="8858250" y="2066925"/>
            <a:ext cx="23336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75" b="0">
                <a:solidFill>
                  <a:srgbClr val="56575B"/>
                </a:solidFill>
              </a:defRPr>
            </a:pPr>
            <a:r>
              <a:rPr sz="1275" b="0">
                <a:solidFill>
                  <a:srgbClr val="56575B"/>
                </a:solidFill>
              </a:rPr>
              <a:t>Poste de conduite enveloppant et instrumentation intégrée.</a:t>
            </a:r>
            <a:endParaRPr sz="1275" b="0">
              <a:solidFill>
                <a:srgbClr val="56575B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/>
        </p:nvSpPr>
        <p:spPr>
          <a:xfrm>
            <a:off x="8191500" y="2876550"/>
            <a:ext cx="3000375" cy="9525"/>
          </a:xfrm>
          <a:prstGeom prst="rect">
            <a:avLst/>
          </a:prstGeom>
          <a:solidFill>
            <a:srgbClr val="CFCFCB"/>
          </a:solidFill>
          <a:ln w="0">
            <a:noFill/>
            <a:prstDash val="solid"/>
          </a:ln>
        </p:spPr>
        <p:txBody>
          <a:bodyPr/>
          <a:lstStyle/>
          <a:p/>
        </p:txBody>
      </p:sp>
      <p:sp>
        <p:nvSpPr>
          <p:cNvPr id="10" name="Rectangle 9"/>
          <p:cNvSpPr>
            <a:spLocks noGrp="1"/>
          </p:cNvSpPr>
          <p:nvPr/>
        </p:nvSpPr>
        <p:spPr>
          <a:xfrm>
            <a:off x="8191500" y="3086100"/>
            <a:ext cx="571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250" b="1">
                <a:solidFill>
                  <a:srgbClr val="A40018"/>
                </a:solidFill>
              </a:defRPr>
            </a:pPr>
            <a:r>
              <a:rPr sz="2250" b="1">
                <a:solidFill>
                  <a:srgbClr val="A40018"/>
                </a:solidFill>
              </a:rPr>
              <a:t>02</a:t>
            </a:r>
            <a:endParaRPr sz="2250" b="1">
              <a:solidFill>
                <a:srgbClr val="A40018"/>
              </a:solidFill>
            </a:endParaRPr>
          </a:p>
        </p:txBody>
      </p:sp>
      <p:sp>
        <p:nvSpPr>
          <p:cNvPr id="11" name="Rectangle 10"/>
          <p:cNvSpPr>
            <a:spLocks noGrp="1"/>
          </p:cNvSpPr>
          <p:nvPr/>
        </p:nvSpPr>
        <p:spPr>
          <a:xfrm>
            <a:off x="8858250" y="3124200"/>
            <a:ext cx="23812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00" b="1">
                <a:solidFill>
                  <a:srgbClr val="111317"/>
                </a:solidFill>
              </a:defRPr>
            </a:pPr>
            <a:r>
              <a:rPr sz="1800" b="1">
                <a:solidFill>
                  <a:srgbClr val="111317"/>
                </a:solidFill>
              </a:rPr>
              <a:t>Convivialité</a:t>
            </a:r>
            <a:endParaRPr sz="1800" b="1">
              <a:solidFill>
                <a:srgbClr val="111317"/>
              </a:solidFill>
            </a:endParaRPr>
          </a:p>
        </p:txBody>
      </p:sp>
      <p:sp>
        <p:nvSpPr>
          <p:cNvPr id="12" name="Rectangle 11"/>
          <p:cNvSpPr>
            <a:spLocks noGrp="1"/>
          </p:cNvSpPr>
          <p:nvPr/>
        </p:nvSpPr>
        <p:spPr>
          <a:xfrm>
            <a:off x="8858250" y="3495675"/>
            <a:ext cx="23336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75" b="0">
                <a:solidFill>
                  <a:srgbClr val="56575B"/>
                </a:solidFill>
              </a:defRPr>
            </a:pPr>
            <a:r>
              <a:rPr sz="1275" b="0">
                <a:solidFill>
                  <a:srgbClr val="56575B"/>
                </a:solidFill>
              </a:rPr>
              <a:t>Assises arrière et circulation ouverte vers la plateforme.</a:t>
            </a:r>
            <a:endParaRPr sz="1275" b="0">
              <a:solidFill>
                <a:srgbClr val="56575B"/>
              </a:solidFill>
            </a:endParaRPr>
          </a:p>
        </p:txBody>
      </p:sp>
      <p:sp>
        <p:nvSpPr>
          <p:cNvPr id="13" name="Rectangle 12"/>
          <p:cNvSpPr>
            <a:spLocks noGrp="1"/>
          </p:cNvSpPr>
          <p:nvPr/>
        </p:nvSpPr>
        <p:spPr>
          <a:xfrm>
            <a:off x="8191500" y="4305300"/>
            <a:ext cx="3000375" cy="9525"/>
          </a:xfrm>
          <a:prstGeom prst="rect">
            <a:avLst/>
          </a:prstGeom>
          <a:solidFill>
            <a:srgbClr val="CFCFCB"/>
          </a:solidFill>
          <a:ln w="0">
            <a:noFill/>
            <a:prstDash val="solid"/>
          </a:ln>
        </p:spPr>
        <p:txBody>
          <a:bodyPr/>
          <a:lstStyle/>
          <a:p/>
        </p:txBody>
      </p:sp>
      <p:sp>
        <p:nvSpPr>
          <p:cNvPr id="14" name="Rectangle 13"/>
          <p:cNvSpPr>
            <a:spLocks noGrp="1"/>
          </p:cNvSpPr>
          <p:nvPr/>
        </p:nvSpPr>
        <p:spPr>
          <a:xfrm>
            <a:off x="8191500" y="4514850"/>
            <a:ext cx="571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250" b="1">
                <a:solidFill>
                  <a:srgbClr val="A40018"/>
                </a:solidFill>
              </a:defRPr>
            </a:pPr>
            <a:r>
              <a:rPr sz="2250" b="1">
                <a:solidFill>
                  <a:srgbClr val="A40018"/>
                </a:solidFill>
              </a:rPr>
              <a:t>03</a:t>
            </a:r>
            <a:endParaRPr sz="2250" b="1">
              <a:solidFill>
                <a:srgbClr val="A40018"/>
              </a:solidFill>
            </a:endParaRPr>
          </a:p>
        </p:txBody>
      </p:sp>
      <p:sp>
        <p:nvSpPr>
          <p:cNvPr id="15" name="Rectangle 14"/>
          <p:cNvSpPr>
            <a:spLocks noGrp="1"/>
          </p:cNvSpPr>
          <p:nvPr/>
        </p:nvSpPr>
        <p:spPr>
          <a:xfrm>
            <a:off x="8858250" y="4552950"/>
            <a:ext cx="23812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00" b="1">
                <a:solidFill>
                  <a:srgbClr val="111317"/>
                </a:solidFill>
              </a:defRPr>
            </a:pPr>
            <a:r>
              <a:rPr sz="1800" b="1">
                <a:solidFill>
                  <a:srgbClr val="111317"/>
                </a:solidFill>
              </a:rPr>
              <a:t>Finitions</a:t>
            </a:r>
            <a:endParaRPr sz="1800" b="1">
              <a:solidFill>
                <a:srgbClr val="111317"/>
              </a:solidFill>
            </a:endParaRPr>
          </a:p>
        </p:txBody>
      </p:sp>
      <p:sp>
        <p:nvSpPr>
          <p:cNvPr id="16" name="Rectangle 15"/>
          <p:cNvSpPr>
            <a:spLocks noGrp="1"/>
          </p:cNvSpPr>
          <p:nvPr/>
        </p:nvSpPr>
        <p:spPr>
          <a:xfrm>
            <a:off x="8858250" y="4924425"/>
            <a:ext cx="23336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75" b="0">
                <a:solidFill>
                  <a:srgbClr val="56575B"/>
                </a:solidFill>
              </a:defRPr>
            </a:pPr>
            <a:r>
              <a:rPr sz="1275" b="0">
                <a:solidFill>
                  <a:srgbClr val="56575B"/>
                </a:solidFill>
              </a:rPr>
              <a:t>Contraste entre sellerie, bois et surfaces métalliques.</a:t>
            </a:r>
            <a:endParaRPr sz="1275" b="0">
              <a:solidFill>
                <a:srgbClr val="56575B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9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2" name="Rectangle 11"/>
          <p:cNvSpPr>
            <a:spLocks noGrp="1"/>
          </p:cNvSpPr>
          <p:nvPr/>
        </p:nvSpPr>
        <p:spPr>
          <a:xfrm>
            <a:off x="609600" y="323850"/>
            <a:ext cx="571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75" b="1">
                <a:solidFill>
                  <a:srgbClr val="E11B35"/>
                </a:solidFill>
              </a:defRPr>
            </a:pPr>
            <a:r>
              <a:rPr sz="975" b="1">
                <a:solidFill>
                  <a:srgbClr val="E11B35"/>
                </a:solidFill>
              </a:rPr>
              <a:t>TECHNOLOGIE</a:t>
            </a:r>
            <a:endParaRPr sz="975" b="1">
              <a:solidFill>
                <a:srgbClr val="E11B35"/>
              </a:solidFill>
            </a:endParaRPr>
          </a:p>
        </p:txBody>
      </p:sp>
      <p:sp>
        <p:nvSpPr>
          <p:cNvPr id="2" name="Rectangle 1"/>
          <p:cNvSpPr>
            <a:spLocks noGrp="1"/>
          </p:cNvSpPr>
          <p:nvPr/>
        </p:nvSpPr>
        <p:spPr>
          <a:xfrm>
            <a:off x="609600" y="57150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700" b="1">
                <a:solidFill>
                  <a:srgbClr val="F6F4EF"/>
                </a:solidFill>
              </a:defRPr>
            </a:pPr>
            <a:r>
              <a:rPr sz="2700" b="1">
                <a:solidFill>
                  <a:srgbClr val="F6F4EF"/>
                </a:solidFill>
              </a:rPr>
              <a:t>Le foil porte le concept — il reste à le démontrer</a:t>
            </a:r>
            <a:endParaRPr sz="2700" b="1">
              <a:solidFill>
                <a:srgbClr val="F6F4EF"/>
              </a:solidFill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11191875" y="323850"/>
            <a:ext cx="381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900" b="1">
                <a:solidFill>
                  <a:srgbClr val="A8A8A4"/>
                </a:solidFill>
              </a:defRPr>
            </a:pPr>
            <a:r>
              <a:rPr sz="900" b="1">
                <a:solidFill>
                  <a:srgbClr val="A8A8A4"/>
                </a:solidFill>
              </a:rPr>
              <a:t>08</a:t>
            </a:r>
            <a:endParaRPr sz="900" b="1">
              <a:solidFill>
                <a:srgbClr val="A8A8A4"/>
              </a:solidFill>
            </a:endParaRPr>
          </a:p>
        </p:txBody>
      </p:sp>
      <p:sp>
        <p:nvSpPr>
          <p:cNvPr id="4" name="Rectangle 3"/>
          <p:cNvSpPr>
            <a:spLocks noGrp="1"/>
          </p:cNvSpPr>
          <p:nvPr/>
        </p:nvSpPr>
        <p:spPr>
          <a:xfrm>
            <a:off x="609600" y="1257300"/>
            <a:ext cx="10972800" cy="9525"/>
          </a:xfrm>
          <a:prstGeom prst="rect">
            <a:avLst/>
          </a:prstGeom>
          <a:solidFill>
            <a:srgbClr val="393A3E"/>
          </a:solidFill>
          <a:ln w="0">
            <a:noFill/>
            <a:prstDash val="solid"/>
          </a:ln>
        </p:spPr>
        <p:txBody>
          <a:bodyPr/>
          <a:lstStyle/>
          <a:p/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1"/>
          <a:srcRect t="13158" b="13158"/>
          <a:stretch>
            <a:fillRect/>
          </a:stretch>
        </p:blipFill>
        <p:spPr>
          <a:xfrm>
            <a:off x="609600" y="1619250"/>
            <a:ext cx="3333750" cy="409575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rcRect t="13158" b="13158"/>
          <a:stretch>
            <a:fillRect/>
          </a:stretch>
        </p:blipFill>
        <p:spPr>
          <a:xfrm>
            <a:off x="4419600" y="1619250"/>
            <a:ext cx="3333750" cy="409575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/>
          <a:srcRect t="13158" b="13158"/>
          <a:stretch>
            <a:fillRect/>
          </a:stretch>
        </p:blipFill>
        <p:spPr>
          <a:xfrm>
            <a:off x="8229600" y="1619250"/>
            <a:ext cx="3333750" cy="4095750"/>
          </a:xfrm>
          <a:prstGeom prst="rect">
            <a:avLst/>
          </a:prstGeom>
        </p:spPr>
      </p:pic>
      <p:sp>
        <p:nvSpPr>
          <p:cNvPr id="8" name="Rectangle 7"/>
          <p:cNvSpPr>
            <a:spLocks noGrp="1"/>
          </p:cNvSpPr>
          <p:nvPr/>
        </p:nvSpPr>
        <p:spPr>
          <a:xfrm>
            <a:off x="609600" y="5867400"/>
            <a:ext cx="3333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25" b="1">
                <a:solidFill>
                  <a:srgbClr val="A8A8A4"/>
                </a:solidFill>
              </a:defRPr>
            </a:pPr>
            <a:r>
              <a:rPr sz="1125" b="1">
                <a:solidFill>
                  <a:srgbClr val="A8A8A4"/>
                </a:solidFill>
              </a:rPr>
              <a:t>1 · COQUE</a:t>
            </a:r>
            <a:endParaRPr sz="1125" b="1">
              <a:solidFill>
                <a:srgbClr val="A8A8A4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/>
        </p:nvSpPr>
        <p:spPr>
          <a:xfrm>
            <a:off x="4419600" y="5867400"/>
            <a:ext cx="3333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25" b="1">
                <a:solidFill>
                  <a:srgbClr val="A8A8A4"/>
                </a:solidFill>
              </a:defRPr>
            </a:pPr>
            <a:r>
              <a:rPr sz="1125" b="1">
                <a:solidFill>
                  <a:srgbClr val="A8A8A4"/>
                </a:solidFill>
              </a:rPr>
              <a:t>2 · TRANSITION</a:t>
            </a:r>
            <a:endParaRPr sz="1125" b="1">
              <a:solidFill>
                <a:srgbClr val="A8A8A4"/>
              </a:solidFill>
            </a:endParaRPr>
          </a:p>
        </p:txBody>
      </p:sp>
      <p:sp>
        <p:nvSpPr>
          <p:cNvPr id="10" name="Rectangle 9"/>
          <p:cNvSpPr>
            <a:spLocks noGrp="1"/>
          </p:cNvSpPr>
          <p:nvPr/>
        </p:nvSpPr>
        <p:spPr>
          <a:xfrm>
            <a:off x="8229600" y="5867400"/>
            <a:ext cx="3333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25" b="1">
                <a:solidFill>
                  <a:srgbClr val="A8A8A4"/>
                </a:solidFill>
              </a:defRPr>
            </a:pPr>
            <a:r>
              <a:rPr sz="1125" b="1">
                <a:solidFill>
                  <a:srgbClr val="A8A8A4"/>
                </a:solidFill>
              </a:rPr>
              <a:t>3 · VOL SUR FOILS</a:t>
            </a:r>
            <a:endParaRPr sz="1125" b="1">
              <a:solidFill>
                <a:srgbClr val="A8A8A4"/>
              </a:solidFill>
            </a:endParaRPr>
          </a:p>
        </p:txBody>
      </p:sp>
      <p:sp>
        <p:nvSpPr>
          <p:cNvPr id="11" name="Rectangle 10"/>
          <p:cNvSpPr>
            <a:spLocks noGrp="1"/>
          </p:cNvSpPr>
          <p:nvPr/>
        </p:nvSpPr>
        <p:spPr>
          <a:xfrm>
            <a:off x="609600" y="6296025"/>
            <a:ext cx="10953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25" b="1">
                <a:solidFill>
                  <a:srgbClr val="E11B35"/>
                </a:solidFill>
              </a:defRPr>
            </a:pPr>
            <a:r>
              <a:rPr sz="1125" b="1">
                <a:solidFill>
                  <a:srgbClr val="E11B35"/>
                </a:solidFill>
              </a:rPr>
              <a:t>Séquence illustrative — comportement hydrodynamique à confirmer par CFD, dimensionnement structurel et essais.</a:t>
            </a:r>
            <a:endParaRPr sz="1125" b="1">
              <a:solidFill>
                <a:srgbClr val="E11B35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9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1" name="Rectangle 10"/>
          <p:cNvSpPr>
            <a:spLocks noGrp="1"/>
          </p:cNvSpPr>
          <p:nvPr/>
        </p:nvSpPr>
        <p:spPr>
          <a:xfrm>
            <a:off x="609600" y="323850"/>
            <a:ext cx="571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75" b="1">
                <a:solidFill>
                  <a:srgbClr val="E11B35"/>
                </a:solidFill>
              </a:defRPr>
            </a:pPr>
            <a:r>
              <a:rPr sz="975" b="1">
                <a:solidFill>
                  <a:srgbClr val="E11B35"/>
                </a:solidFill>
              </a:rPr>
              <a:t>PROPULSION</a:t>
            </a:r>
            <a:endParaRPr sz="975" b="1">
              <a:solidFill>
                <a:srgbClr val="E11B35"/>
              </a:solidFill>
            </a:endParaRPr>
          </a:p>
        </p:txBody>
      </p:sp>
      <p:sp>
        <p:nvSpPr>
          <p:cNvPr id="2" name="Rectangle 1"/>
          <p:cNvSpPr>
            <a:spLocks noGrp="1"/>
          </p:cNvSpPr>
          <p:nvPr/>
        </p:nvSpPr>
        <p:spPr>
          <a:xfrm>
            <a:off x="609600" y="57150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700" b="1">
                <a:solidFill>
                  <a:srgbClr val="F6F4EF"/>
                </a:solidFill>
              </a:defRPr>
            </a:pPr>
            <a:r>
              <a:rPr sz="2700" b="1">
                <a:solidFill>
                  <a:srgbClr val="F6F4EF"/>
                </a:solidFill>
              </a:rPr>
              <a:t>Une intégration électrique au cœur de l’architecture foil</a:t>
            </a:r>
            <a:endParaRPr sz="2700" b="1">
              <a:solidFill>
                <a:srgbClr val="F6F4EF"/>
              </a:solidFill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11191875" y="323850"/>
            <a:ext cx="381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900" b="1">
                <a:solidFill>
                  <a:srgbClr val="A8A8A4"/>
                </a:solidFill>
              </a:defRPr>
            </a:pPr>
            <a:r>
              <a:rPr sz="900" b="1">
                <a:solidFill>
                  <a:srgbClr val="A8A8A4"/>
                </a:solidFill>
              </a:rPr>
              <a:t>09</a:t>
            </a:r>
            <a:endParaRPr sz="900" b="1">
              <a:solidFill>
                <a:srgbClr val="A8A8A4"/>
              </a:solidFill>
            </a:endParaRPr>
          </a:p>
        </p:txBody>
      </p:sp>
      <p:sp>
        <p:nvSpPr>
          <p:cNvPr id="4" name="Rectangle 3"/>
          <p:cNvSpPr>
            <a:spLocks noGrp="1"/>
          </p:cNvSpPr>
          <p:nvPr/>
        </p:nvSpPr>
        <p:spPr>
          <a:xfrm>
            <a:off x="609600" y="1257300"/>
            <a:ext cx="10972800" cy="9525"/>
          </a:xfrm>
          <a:prstGeom prst="rect">
            <a:avLst/>
          </a:prstGeom>
          <a:solidFill>
            <a:srgbClr val="393A3E"/>
          </a:solidFill>
          <a:ln w="0">
            <a:noFill/>
            <a:prstDash val="solid"/>
          </a:ln>
        </p:spPr>
        <p:txBody>
          <a:bodyPr/>
          <a:lstStyle/>
          <a:p/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1"/>
          <a:srcRect l="6875" r="6875"/>
          <a:stretch>
            <a:fillRect/>
          </a:stretch>
        </p:blipFill>
        <p:spPr>
          <a:xfrm>
            <a:off x="609600" y="1619250"/>
            <a:ext cx="6572250" cy="4286250"/>
          </a:xfrm>
          <a:prstGeom prst="rect">
            <a:avLst/>
          </a:prstGeom>
        </p:spPr>
      </p:pic>
      <p:sp>
        <p:nvSpPr>
          <p:cNvPr id="6" name="Rectangle 5"/>
          <p:cNvSpPr>
            <a:spLocks noGrp="1"/>
          </p:cNvSpPr>
          <p:nvPr/>
        </p:nvSpPr>
        <p:spPr>
          <a:xfrm>
            <a:off x="7715250" y="1695450"/>
            <a:ext cx="3238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E11B35"/>
                </a:solidFill>
              </a:defRPr>
            </a:pPr>
            <a:r>
              <a:rPr sz="1200" b="1">
                <a:solidFill>
                  <a:srgbClr val="E11B35"/>
                </a:solidFill>
              </a:rPr>
              <a:t>CONCEPT D’INTÉGRATION</a:t>
            </a:r>
            <a:endParaRPr sz="1200" b="1">
              <a:solidFill>
                <a:srgbClr val="E11B35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7715250" y="2114550"/>
            <a:ext cx="333375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250" b="1">
                <a:solidFill>
                  <a:srgbClr val="F6F4EF"/>
                </a:solidFill>
              </a:defRPr>
            </a:pPr>
            <a:r>
              <a:rPr sz="2250" b="1">
                <a:solidFill>
                  <a:srgbClr val="F6F4EF"/>
                </a:solidFill>
              </a:rPr>
              <a:t>Propulsion électrique</a:t>
            </a:r>
            <a:endParaRPr sz="2250" b="1">
              <a:solidFill>
                <a:srgbClr val="F6F4EF"/>
              </a:solidFill>
            </a:endParaRPr>
          </a:p>
          <a:p>
            <a:pPr algn="l">
              <a:buNone/>
              <a:defRPr sz="2250" b="1">
                <a:solidFill>
                  <a:srgbClr val="F6F4EF"/>
                </a:solidFill>
              </a:defRPr>
            </a:pPr>
            <a:r>
              <a:rPr sz="2250" b="1">
                <a:solidFill>
                  <a:srgbClr val="F6F4EF"/>
                </a:solidFill>
              </a:rPr>
              <a:t>intégrée au foil</a:t>
            </a:r>
            <a:endParaRPr sz="2250" b="1">
              <a:solidFill>
                <a:srgbClr val="F6F4EF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/>
        </p:nvSpPr>
        <p:spPr>
          <a:xfrm>
            <a:off x="7715250" y="3143250"/>
            <a:ext cx="3333750" cy="1352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0">
                <a:solidFill>
                  <a:srgbClr val="D9D9D6"/>
                </a:solidFill>
              </a:defRPr>
            </a:pPr>
            <a:r>
              <a:rPr sz="1425" b="0">
                <a:solidFill>
                  <a:srgbClr val="D9D9D6"/>
                </a:solidFill>
              </a:rPr>
              <a:t>Le principe montré dans les sources associe le système propulsif à l’appendice immergé. L’architecture définitive — moteurs, batteries, refroidissement, commande et sécurité — reste à figer.</a:t>
            </a:r>
            <a:endParaRPr sz="1425" b="0">
              <a:solidFill>
                <a:srgbClr val="D9D9D6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/>
        </p:nvSpPr>
        <p:spPr>
          <a:xfrm>
            <a:off x="7715250" y="4953000"/>
            <a:ext cx="3333750" cy="19050"/>
          </a:xfrm>
          <a:prstGeom prst="rect">
            <a:avLst/>
          </a:prstGeom>
          <a:solidFill>
            <a:srgbClr val="E11B35"/>
          </a:solidFill>
          <a:ln w="0">
            <a:noFill/>
            <a:prstDash val="solid"/>
          </a:ln>
        </p:spPr>
        <p:txBody>
          <a:bodyPr/>
          <a:lstStyle/>
          <a:p/>
        </p:txBody>
      </p:sp>
      <p:sp>
        <p:nvSpPr>
          <p:cNvPr id="10" name="Rectangle 9"/>
          <p:cNvSpPr>
            <a:spLocks noGrp="1"/>
          </p:cNvSpPr>
          <p:nvPr/>
        </p:nvSpPr>
        <p:spPr>
          <a:xfrm>
            <a:off x="7715250" y="5143500"/>
            <a:ext cx="33337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75" b="0">
                <a:solidFill>
                  <a:srgbClr val="A8A8A4"/>
                </a:solidFill>
              </a:defRPr>
            </a:pPr>
            <a:r>
              <a:rPr sz="1275" b="0">
                <a:solidFill>
                  <a:srgbClr val="A8A8A4"/>
                </a:solidFill>
              </a:rPr>
              <a:t>Objectif : réduire les appendices visibles et préserver la pureté de la ligne.</a:t>
            </a:r>
            <a:endParaRPr sz="1275" b="0">
              <a:solidFill>
                <a:srgbClr val="A8A8A4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7" name="Rectangle 26"/>
          <p:cNvSpPr>
            <a:spLocks noGrp="1"/>
          </p:cNvSpPr>
          <p:nvPr/>
        </p:nvSpPr>
        <p:spPr>
          <a:xfrm>
            <a:off x="609600" y="323850"/>
            <a:ext cx="571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75" b="1">
                <a:solidFill>
                  <a:srgbClr val="A40018"/>
                </a:solidFill>
              </a:defRPr>
            </a:pPr>
            <a:r>
              <a:rPr sz="975" b="1">
                <a:solidFill>
                  <a:srgbClr val="A40018"/>
                </a:solidFill>
              </a:rPr>
              <a:t>DÉRISQUAGE</a:t>
            </a:r>
            <a:endParaRPr sz="975" b="1">
              <a:solidFill>
                <a:srgbClr val="A40018"/>
              </a:solidFill>
            </a:endParaRPr>
          </a:p>
        </p:txBody>
      </p:sp>
      <p:sp>
        <p:nvSpPr>
          <p:cNvPr id="2" name="Rectangle 1"/>
          <p:cNvSpPr>
            <a:spLocks noGrp="1"/>
          </p:cNvSpPr>
          <p:nvPr/>
        </p:nvSpPr>
        <p:spPr>
          <a:xfrm>
            <a:off x="609600" y="57150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700" b="1">
                <a:solidFill>
                  <a:srgbClr val="111317"/>
                </a:solidFill>
              </a:defRPr>
            </a:pPr>
            <a:r>
              <a:rPr sz="2700" b="1">
                <a:solidFill>
                  <a:srgbClr val="111317"/>
                </a:solidFill>
              </a:rPr>
              <a:t>Transformer un design fort en démonstrateur crédible</a:t>
            </a:r>
            <a:endParaRPr sz="2700" b="1">
              <a:solidFill>
                <a:srgbClr val="111317"/>
              </a:solidFill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11191875" y="323850"/>
            <a:ext cx="381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900" b="1">
                <a:solidFill>
                  <a:srgbClr val="A8A8A4"/>
                </a:solidFill>
              </a:defRPr>
            </a:pPr>
            <a:r>
              <a:rPr sz="900" b="1">
                <a:solidFill>
                  <a:srgbClr val="A8A8A4"/>
                </a:solidFill>
              </a:rPr>
              <a:t>10</a:t>
            </a:r>
            <a:endParaRPr sz="900" b="1">
              <a:solidFill>
                <a:srgbClr val="A8A8A4"/>
              </a:solidFill>
            </a:endParaRPr>
          </a:p>
        </p:txBody>
      </p:sp>
      <p:sp>
        <p:nvSpPr>
          <p:cNvPr id="4" name="Rectangle 3"/>
          <p:cNvSpPr>
            <a:spLocks noGrp="1"/>
          </p:cNvSpPr>
          <p:nvPr/>
        </p:nvSpPr>
        <p:spPr>
          <a:xfrm>
            <a:off x="609600" y="1257300"/>
            <a:ext cx="10972800" cy="9525"/>
          </a:xfrm>
          <a:prstGeom prst="rect">
            <a:avLst/>
          </a:prstGeom>
          <a:solidFill>
            <a:srgbClr val="393A3E"/>
          </a:solidFill>
          <a:ln w="0">
            <a:noFill/>
            <a:prstDash val="solid"/>
          </a:ln>
        </p:spPr>
        <p:txBody>
          <a:bodyPr/>
          <a:lstStyle/>
          <a:p/>
        </p:txBody>
      </p:sp>
      <p:sp>
        <p:nvSpPr>
          <p:cNvPr id="5" name="Rectangle 4"/>
          <p:cNvSpPr>
            <a:spLocks noGrp="1"/>
          </p:cNvSpPr>
          <p:nvPr/>
        </p:nvSpPr>
        <p:spPr>
          <a:xfrm>
            <a:off x="609600" y="1714500"/>
            <a:ext cx="7620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400" b="1">
                <a:solidFill>
                  <a:srgbClr val="A40018"/>
                </a:solidFill>
              </a:defRPr>
            </a:pPr>
            <a:r>
              <a:rPr sz="2400" b="1">
                <a:solidFill>
                  <a:srgbClr val="A40018"/>
                </a:solidFill>
              </a:rPr>
              <a:t>01</a:t>
            </a:r>
            <a:endParaRPr sz="2400" b="1">
              <a:solidFill>
                <a:srgbClr val="A40018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/>
        </p:nvSpPr>
        <p:spPr>
          <a:xfrm>
            <a:off x="609600" y="2286000"/>
            <a:ext cx="2095500" cy="19050"/>
          </a:xfrm>
          <a:prstGeom prst="rect">
            <a:avLst/>
          </a:prstGeom>
          <a:solidFill>
            <a:srgbClr val="A40018"/>
          </a:solidFill>
          <a:ln w="0">
            <a:noFill/>
            <a:prstDash val="solid"/>
          </a:ln>
        </p:spPr>
        <p:txBody>
          <a:bodyPr/>
          <a:lstStyle/>
          <a:p/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609600" y="2552700"/>
            <a:ext cx="2095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1">
                <a:solidFill>
                  <a:srgbClr val="111317"/>
                </a:solidFill>
              </a:defRPr>
            </a:pPr>
            <a:r>
              <a:rPr sz="1650" b="1">
                <a:solidFill>
                  <a:srgbClr val="111317"/>
                </a:solidFill>
              </a:rPr>
              <a:t>SIMULER</a:t>
            </a:r>
            <a:endParaRPr sz="1650" b="1">
              <a:solidFill>
                <a:srgbClr val="111317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/>
        </p:nvSpPr>
        <p:spPr>
          <a:xfrm>
            <a:off x="609600" y="3067050"/>
            <a:ext cx="2095500" cy="1095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75" b="0">
                <a:solidFill>
                  <a:srgbClr val="56575B"/>
                </a:solidFill>
              </a:defRPr>
            </a:pPr>
            <a:r>
              <a:rPr sz="1275" b="0">
                <a:solidFill>
                  <a:srgbClr val="56575B"/>
                </a:solidFill>
              </a:rPr>
              <a:t>Hydrodynamique, stabilité, traînée et contrôle du vol.</a:t>
            </a:r>
            <a:endParaRPr sz="1275" b="0">
              <a:solidFill>
                <a:srgbClr val="56575B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/>
        </p:nvSpPr>
        <p:spPr>
          <a:xfrm>
            <a:off x="2819400" y="2647950"/>
            <a:ext cx="381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100" b="1">
                <a:solidFill>
                  <a:srgbClr val="A40018"/>
                </a:solidFill>
              </a:defRPr>
            </a:pPr>
            <a:r>
              <a:rPr sz="2100" b="1">
                <a:solidFill>
                  <a:srgbClr val="A40018"/>
                </a:solidFill>
              </a:rPr>
              <a:t>→</a:t>
            </a:r>
            <a:endParaRPr sz="2100" b="1">
              <a:solidFill>
                <a:srgbClr val="A40018"/>
              </a:solidFill>
            </a:endParaRPr>
          </a:p>
        </p:txBody>
      </p:sp>
      <p:sp>
        <p:nvSpPr>
          <p:cNvPr id="10" name="Rectangle 9"/>
          <p:cNvSpPr>
            <a:spLocks noGrp="1"/>
          </p:cNvSpPr>
          <p:nvPr/>
        </p:nvSpPr>
        <p:spPr>
          <a:xfrm>
            <a:off x="3314700" y="1714500"/>
            <a:ext cx="7620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400" b="1">
                <a:solidFill>
                  <a:srgbClr val="A40018"/>
                </a:solidFill>
              </a:defRPr>
            </a:pPr>
            <a:r>
              <a:rPr sz="2400" b="1">
                <a:solidFill>
                  <a:srgbClr val="A40018"/>
                </a:solidFill>
              </a:rPr>
              <a:t>02</a:t>
            </a:r>
            <a:endParaRPr sz="2400" b="1">
              <a:solidFill>
                <a:srgbClr val="A40018"/>
              </a:solidFill>
            </a:endParaRPr>
          </a:p>
        </p:txBody>
      </p:sp>
      <p:sp>
        <p:nvSpPr>
          <p:cNvPr id="11" name="Rectangle 10"/>
          <p:cNvSpPr>
            <a:spLocks noGrp="1"/>
          </p:cNvSpPr>
          <p:nvPr/>
        </p:nvSpPr>
        <p:spPr>
          <a:xfrm>
            <a:off x="3314700" y="2286000"/>
            <a:ext cx="2095500" cy="19050"/>
          </a:xfrm>
          <a:prstGeom prst="rect">
            <a:avLst/>
          </a:prstGeom>
          <a:solidFill>
            <a:srgbClr val="A40018"/>
          </a:solidFill>
          <a:ln w="0">
            <a:noFill/>
            <a:prstDash val="solid"/>
          </a:ln>
        </p:spPr>
        <p:txBody>
          <a:bodyPr/>
          <a:lstStyle/>
          <a:p/>
        </p:txBody>
      </p:sp>
      <p:sp>
        <p:nvSpPr>
          <p:cNvPr id="12" name="Rectangle 11"/>
          <p:cNvSpPr>
            <a:spLocks noGrp="1"/>
          </p:cNvSpPr>
          <p:nvPr/>
        </p:nvSpPr>
        <p:spPr>
          <a:xfrm>
            <a:off x="3314700" y="2552700"/>
            <a:ext cx="2095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1">
                <a:solidFill>
                  <a:srgbClr val="111317"/>
                </a:solidFill>
              </a:defRPr>
            </a:pPr>
            <a:r>
              <a:rPr sz="1650" b="1">
                <a:solidFill>
                  <a:srgbClr val="111317"/>
                </a:solidFill>
              </a:rPr>
              <a:t>DIMENSIONNER</a:t>
            </a:r>
            <a:endParaRPr sz="1650" b="1">
              <a:solidFill>
                <a:srgbClr val="111317"/>
              </a:solidFill>
            </a:endParaRPr>
          </a:p>
        </p:txBody>
      </p:sp>
      <p:sp>
        <p:nvSpPr>
          <p:cNvPr id="13" name="Rectangle 12"/>
          <p:cNvSpPr>
            <a:spLocks noGrp="1"/>
          </p:cNvSpPr>
          <p:nvPr/>
        </p:nvSpPr>
        <p:spPr>
          <a:xfrm>
            <a:off x="3314700" y="3067050"/>
            <a:ext cx="2095500" cy="1095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75" b="0">
                <a:solidFill>
                  <a:srgbClr val="56575B"/>
                </a:solidFill>
              </a:defRPr>
            </a:pPr>
            <a:r>
              <a:rPr sz="1275" b="0">
                <a:solidFill>
                  <a:srgbClr val="56575B"/>
                </a:solidFill>
              </a:rPr>
              <a:t>Structure, masses, batteries, thermique et sécurité.</a:t>
            </a:r>
            <a:endParaRPr sz="1275" b="0">
              <a:solidFill>
                <a:srgbClr val="56575B"/>
              </a:solidFill>
            </a:endParaRPr>
          </a:p>
        </p:txBody>
      </p:sp>
      <p:sp>
        <p:nvSpPr>
          <p:cNvPr id="14" name="Rectangle 13"/>
          <p:cNvSpPr>
            <a:spLocks noGrp="1"/>
          </p:cNvSpPr>
          <p:nvPr/>
        </p:nvSpPr>
        <p:spPr>
          <a:xfrm>
            <a:off x="5524500" y="2647950"/>
            <a:ext cx="381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100" b="1">
                <a:solidFill>
                  <a:srgbClr val="A40018"/>
                </a:solidFill>
              </a:defRPr>
            </a:pPr>
            <a:r>
              <a:rPr sz="2100" b="1">
                <a:solidFill>
                  <a:srgbClr val="A40018"/>
                </a:solidFill>
              </a:rPr>
              <a:t>→</a:t>
            </a:r>
            <a:endParaRPr sz="2100" b="1">
              <a:solidFill>
                <a:srgbClr val="A40018"/>
              </a:solidFill>
            </a:endParaRPr>
          </a:p>
        </p:txBody>
      </p:sp>
      <p:sp>
        <p:nvSpPr>
          <p:cNvPr id="15" name="Rectangle 14"/>
          <p:cNvSpPr>
            <a:spLocks noGrp="1"/>
          </p:cNvSpPr>
          <p:nvPr/>
        </p:nvSpPr>
        <p:spPr>
          <a:xfrm>
            <a:off x="6019800" y="1714500"/>
            <a:ext cx="7620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400" b="1">
                <a:solidFill>
                  <a:srgbClr val="A40018"/>
                </a:solidFill>
              </a:defRPr>
            </a:pPr>
            <a:r>
              <a:rPr sz="2400" b="1">
                <a:solidFill>
                  <a:srgbClr val="A40018"/>
                </a:solidFill>
              </a:rPr>
              <a:t>03</a:t>
            </a:r>
            <a:endParaRPr sz="2400" b="1">
              <a:solidFill>
                <a:srgbClr val="A40018"/>
              </a:solidFill>
            </a:endParaRPr>
          </a:p>
        </p:txBody>
      </p:sp>
      <p:sp>
        <p:nvSpPr>
          <p:cNvPr id="16" name="Rectangle 15"/>
          <p:cNvSpPr>
            <a:spLocks noGrp="1"/>
          </p:cNvSpPr>
          <p:nvPr/>
        </p:nvSpPr>
        <p:spPr>
          <a:xfrm>
            <a:off x="6019800" y="2286000"/>
            <a:ext cx="2095500" cy="19050"/>
          </a:xfrm>
          <a:prstGeom prst="rect">
            <a:avLst/>
          </a:prstGeom>
          <a:solidFill>
            <a:srgbClr val="A40018"/>
          </a:solidFill>
          <a:ln w="0">
            <a:noFill/>
            <a:prstDash val="solid"/>
          </a:ln>
        </p:spPr>
        <p:txBody>
          <a:bodyPr/>
          <a:lstStyle/>
          <a:p/>
        </p:txBody>
      </p:sp>
      <p:sp>
        <p:nvSpPr>
          <p:cNvPr id="17" name="Rectangle 16"/>
          <p:cNvSpPr>
            <a:spLocks noGrp="1"/>
          </p:cNvSpPr>
          <p:nvPr/>
        </p:nvSpPr>
        <p:spPr>
          <a:xfrm>
            <a:off x="6019800" y="2552700"/>
            <a:ext cx="2095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1">
                <a:solidFill>
                  <a:srgbClr val="111317"/>
                </a:solidFill>
              </a:defRPr>
            </a:pPr>
            <a:r>
              <a:rPr sz="1650" b="1">
                <a:solidFill>
                  <a:srgbClr val="111317"/>
                </a:solidFill>
              </a:rPr>
              <a:t>PROTOTYPER</a:t>
            </a:r>
            <a:endParaRPr sz="1650" b="1">
              <a:solidFill>
                <a:srgbClr val="111317"/>
              </a:solidFill>
            </a:endParaRPr>
          </a:p>
        </p:txBody>
      </p:sp>
      <p:sp>
        <p:nvSpPr>
          <p:cNvPr id="18" name="Rectangle 17"/>
          <p:cNvSpPr>
            <a:spLocks noGrp="1"/>
          </p:cNvSpPr>
          <p:nvPr/>
        </p:nvSpPr>
        <p:spPr>
          <a:xfrm>
            <a:off x="6019800" y="3067050"/>
            <a:ext cx="2095500" cy="1095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75" b="0">
                <a:solidFill>
                  <a:srgbClr val="56575B"/>
                </a:solidFill>
              </a:defRPr>
            </a:pPr>
            <a:r>
              <a:rPr sz="1275" b="0">
                <a:solidFill>
                  <a:srgbClr val="56575B"/>
                </a:solidFill>
              </a:rPr>
              <a:t>Systèmes critiques puis démonstrateur navigant.</a:t>
            </a:r>
            <a:endParaRPr sz="1275" b="0">
              <a:solidFill>
                <a:srgbClr val="56575B"/>
              </a:solidFill>
            </a:endParaRPr>
          </a:p>
        </p:txBody>
      </p:sp>
      <p:sp>
        <p:nvSpPr>
          <p:cNvPr id="19" name="Rectangle 18"/>
          <p:cNvSpPr>
            <a:spLocks noGrp="1"/>
          </p:cNvSpPr>
          <p:nvPr/>
        </p:nvSpPr>
        <p:spPr>
          <a:xfrm>
            <a:off x="8229600" y="2647950"/>
            <a:ext cx="381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100" b="1">
                <a:solidFill>
                  <a:srgbClr val="A40018"/>
                </a:solidFill>
              </a:defRPr>
            </a:pPr>
            <a:r>
              <a:rPr sz="2100" b="1">
                <a:solidFill>
                  <a:srgbClr val="A40018"/>
                </a:solidFill>
              </a:rPr>
              <a:t>→</a:t>
            </a:r>
            <a:endParaRPr sz="2100" b="1">
              <a:solidFill>
                <a:srgbClr val="A40018"/>
              </a:solidFill>
            </a:endParaRPr>
          </a:p>
        </p:txBody>
      </p:sp>
      <p:sp>
        <p:nvSpPr>
          <p:cNvPr id="20" name="Rectangle 19"/>
          <p:cNvSpPr>
            <a:spLocks noGrp="1"/>
          </p:cNvSpPr>
          <p:nvPr/>
        </p:nvSpPr>
        <p:spPr>
          <a:xfrm>
            <a:off x="8724900" y="1714500"/>
            <a:ext cx="7620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400" b="1">
                <a:solidFill>
                  <a:srgbClr val="A40018"/>
                </a:solidFill>
              </a:defRPr>
            </a:pPr>
            <a:r>
              <a:rPr sz="2400" b="1">
                <a:solidFill>
                  <a:srgbClr val="A40018"/>
                </a:solidFill>
              </a:rPr>
              <a:t>04</a:t>
            </a:r>
            <a:endParaRPr sz="2400" b="1">
              <a:solidFill>
                <a:srgbClr val="A40018"/>
              </a:solidFill>
            </a:endParaRPr>
          </a:p>
        </p:txBody>
      </p:sp>
      <p:sp>
        <p:nvSpPr>
          <p:cNvPr id="21" name="Rectangle 20"/>
          <p:cNvSpPr>
            <a:spLocks noGrp="1"/>
          </p:cNvSpPr>
          <p:nvPr/>
        </p:nvSpPr>
        <p:spPr>
          <a:xfrm>
            <a:off x="8724900" y="2286000"/>
            <a:ext cx="2095500" cy="19050"/>
          </a:xfrm>
          <a:prstGeom prst="rect">
            <a:avLst/>
          </a:prstGeom>
          <a:solidFill>
            <a:srgbClr val="A40018"/>
          </a:solidFill>
          <a:ln w="0">
            <a:noFill/>
            <a:prstDash val="solid"/>
          </a:ln>
        </p:spPr>
        <p:txBody>
          <a:bodyPr/>
          <a:lstStyle/>
          <a:p/>
        </p:txBody>
      </p:sp>
      <p:sp>
        <p:nvSpPr>
          <p:cNvPr id="22" name="Rectangle 21"/>
          <p:cNvSpPr>
            <a:spLocks noGrp="1"/>
          </p:cNvSpPr>
          <p:nvPr/>
        </p:nvSpPr>
        <p:spPr>
          <a:xfrm>
            <a:off x="8724900" y="2552700"/>
            <a:ext cx="2095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1">
                <a:solidFill>
                  <a:srgbClr val="111317"/>
                </a:solidFill>
              </a:defRPr>
            </a:pPr>
            <a:r>
              <a:rPr sz="1650" b="1">
                <a:solidFill>
                  <a:srgbClr val="111317"/>
                </a:solidFill>
              </a:rPr>
              <a:t>ESSAYER</a:t>
            </a:r>
            <a:endParaRPr sz="1650" b="1">
              <a:solidFill>
                <a:srgbClr val="111317"/>
              </a:solidFill>
            </a:endParaRPr>
          </a:p>
        </p:txBody>
      </p:sp>
      <p:sp>
        <p:nvSpPr>
          <p:cNvPr id="23" name="Rectangle 22"/>
          <p:cNvSpPr>
            <a:spLocks noGrp="1"/>
          </p:cNvSpPr>
          <p:nvPr/>
        </p:nvSpPr>
        <p:spPr>
          <a:xfrm>
            <a:off x="8724900" y="3067050"/>
            <a:ext cx="2095500" cy="1095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75" b="0">
                <a:solidFill>
                  <a:srgbClr val="56575B"/>
                </a:solidFill>
              </a:defRPr>
            </a:pPr>
            <a:r>
              <a:rPr sz="1275" b="0">
                <a:solidFill>
                  <a:srgbClr val="56575B"/>
                </a:solidFill>
              </a:rPr>
              <a:t>Bassin, mer, endurance, homologation et itérations.</a:t>
            </a:r>
            <a:endParaRPr sz="1275" b="0">
              <a:solidFill>
                <a:srgbClr val="56575B"/>
              </a:solidFill>
            </a:endParaRPr>
          </a:p>
        </p:txBody>
      </p:sp>
      <p:sp>
        <p:nvSpPr>
          <p:cNvPr id="24" name="Rectangle 23"/>
          <p:cNvSpPr>
            <a:spLocks noGrp="1"/>
          </p:cNvSpPr>
          <p:nvPr/>
        </p:nvSpPr>
        <p:spPr>
          <a:xfrm>
            <a:off x="609600" y="4991100"/>
            <a:ext cx="10972800" cy="1009650"/>
          </a:xfrm>
          <a:prstGeom prst="rect">
            <a:avLst/>
          </a:prstGeom>
          <a:solidFill>
            <a:srgbClr val="EEECE7"/>
          </a:solidFill>
          <a:ln w="0">
            <a:noFill/>
            <a:prstDash val="solid"/>
          </a:ln>
        </p:spPr>
        <p:txBody>
          <a:bodyPr/>
          <a:lstStyle/>
          <a:p/>
        </p:txBody>
      </p:sp>
      <p:sp>
        <p:nvSpPr>
          <p:cNvPr id="25" name="Rectangle 24"/>
          <p:cNvSpPr>
            <a:spLocks noGrp="1"/>
          </p:cNvSpPr>
          <p:nvPr/>
        </p:nvSpPr>
        <p:spPr>
          <a:xfrm>
            <a:off x="838200" y="5162550"/>
            <a:ext cx="2857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50" b="1">
                <a:solidFill>
                  <a:srgbClr val="A40018"/>
                </a:solidFill>
              </a:defRPr>
            </a:pPr>
            <a:r>
              <a:rPr sz="1050" b="1">
                <a:solidFill>
                  <a:srgbClr val="A40018"/>
                </a:solidFill>
              </a:rPr>
              <a:t>DISCIPLINE D’INVESTISSEMENT</a:t>
            </a:r>
            <a:endParaRPr sz="1050" b="1">
              <a:solidFill>
                <a:srgbClr val="A40018"/>
              </a:solidFill>
            </a:endParaRPr>
          </a:p>
        </p:txBody>
      </p:sp>
      <p:sp>
        <p:nvSpPr>
          <p:cNvPr id="26" name="Rectangle 25"/>
          <p:cNvSpPr>
            <a:spLocks noGrp="1"/>
          </p:cNvSpPr>
          <p:nvPr/>
        </p:nvSpPr>
        <p:spPr>
          <a:xfrm>
            <a:off x="838200" y="5467350"/>
            <a:ext cx="103346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111317"/>
                </a:solidFill>
              </a:defRPr>
            </a:pPr>
            <a:r>
              <a:rPr sz="1425" b="1">
                <a:solidFill>
                  <a:srgbClr val="111317"/>
                </a:solidFill>
              </a:rPr>
              <a:t>Les valeurs de vitesse, autonomie, puissance, masse et coût cible ne doivent entrer dans le dossier investisseur qu’après validation documentaire.</a:t>
            </a:r>
            <a:endParaRPr sz="1425" b="1">
              <a:solidFill>
                <a:srgbClr val="111317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9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9" name="Rectangle 18"/>
          <p:cNvSpPr>
            <a:spLocks noGrp="1"/>
          </p:cNvSpPr>
          <p:nvPr/>
        </p:nvSpPr>
        <p:spPr>
          <a:xfrm>
            <a:off x="609600" y="323850"/>
            <a:ext cx="571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75" b="1">
                <a:solidFill>
                  <a:srgbClr val="E11B35"/>
                </a:solidFill>
              </a:defRPr>
            </a:pPr>
            <a:r>
              <a:rPr sz="975" b="1">
                <a:solidFill>
                  <a:srgbClr val="E11B35"/>
                </a:solidFill>
              </a:rPr>
              <a:t>BUSINESS MODEL</a:t>
            </a:r>
            <a:endParaRPr sz="975" b="1">
              <a:solidFill>
                <a:srgbClr val="E11B35"/>
              </a:solidFill>
            </a:endParaRPr>
          </a:p>
        </p:txBody>
      </p:sp>
      <p:sp>
        <p:nvSpPr>
          <p:cNvPr id="2" name="Rectangle 1"/>
          <p:cNvSpPr>
            <a:spLocks noGrp="1"/>
          </p:cNvSpPr>
          <p:nvPr/>
        </p:nvSpPr>
        <p:spPr>
          <a:xfrm>
            <a:off x="609600" y="57150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700" b="1">
                <a:solidFill>
                  <a:srgbClr val="F6F4EF"/>
                </a:solidFill>
              </a:defRPr>
            </a:pPr>
            <a:r>
              <a:rPr sz="2700" b="1">
                <a:solidFill>
                  <a:srgbClr val="F6F4EF"/>
                </a:solidFill>
              </a:rPr>
              <a:t>Créer de la valeur par le produit, la marque et l’écosystème</a:t>
            </a:r>
            <a:endParaRPr sz="2700" b="1">
              <a:solidFill>
                <a:srgbClr val="F6F4EF"/>
              </a:solidFill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11191875" y="323850"/>
            <a:ext cx="381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900" b="1">
                <a:solidFill>
                  <a:srgbClr val="A8A8A4"/>
                </a:solidFill>
              </a:defRPr>
            </a:pPr>
            <a:r>
              <a:rPr sz="900" b="1">
                <a:solidFill>
                  <a:srgbClr val="A8A8A4"/>
                </a:solidFill>
              </a:rPr>
              <a:t>11</a:t>
            </a:r>
            <a:endParaRPr sz="900" b="1">
              <a:solidFill>
                <a:srgbClr val="A8A8A4"/>
              </a:solidFill>
            </a:endParaRPr>
          </a:p>
        </p:txBody>
      </p:sp>
      <p:sp>
        <p:nvSpPr>
          <p:cNvPr id="4" name="Rectangle 3"/>
          <p:cNvSpPr>
            <a:spLocks noGrp="1"/>
          </p:cNvSpPr>
          <p:nvPr/>
        </p:nvSpPr>
        <p:spPr>
          <a:xfrm>
            <a:off x="609600" y="1257300"/>
            <a:ext cx="10972800" cy="9525"/>
          </a:xfrm>
          <a:prstGeom prst="rect">
            <a:avLst/>
          </a:prstGeom>
          <a:solidFill>
            <a:srgbClr val="393A3E"/>
          </a:solidFill>
          <a:ln w="0">
            <a:noFill/>
            <a:prstDash val="solid"/>
          </a:ln>
        </p:spPr>
        <p:txBody>
          <a:bodyPr/>
          <a:lstStyle/>
          <a:p/>
        </p:txBody>
      </p:sp>
      <p:sp>
        <p:nvSpPr>
          <p:cNvPr id="5" name="Rectangle 4"/>
          <p:cNvSpPr>
            <a:spLocks noGrp="1"/>
          </p:cNvSpPr>
          <p:nvPr/>
        </p:nvSpPr>
        <p:spPr>
          <a:xfrm>
            <a:off x="609600" y="1714500"/>
            <a:ext cx="666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250" b="1">
                <a:solidFill>
                  <a:srgbClr val="E11B35"/>
                </a:solidFill>
              </a:defRPr>
            </a:pPr>
            <a:r>
              <a:rPr sz="2250" b="1">
                <a:solidFill>
                  <a:srgbClr val="E11B35"/>
                </a:solidFill>
              </a:rPr>
              <a:t>01</a:t>
            </a:r>
            <a:endParaRPr sz="2250" b="1">
              <a:solidFill>
                <a:srgbClr val="E11B35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/>
        </p:nvSpPr>
        <p:spPr>
          <a:xfrm>
            <a:off x="609600" y="2362200"/>
            <a:ext cx="31432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1">
                <a:solidFill>
                  <a:srgbClr val="F6F4EF"/>
                </a:solidFill>
              </a:defRPr>
            </a:pPr>
            <a:r>
              <a:rPr sz="1650" b="1">
                <a:solidFill>
                  <a:srgbClr val="F6F4EF"/>
                </a:solidFill>
              </a:rPr>
              <a:t>VENTE DU BATEAU</a:t>
            </a:r>
            <a:endParaRPr sz="1650" b="1">
              <a:solidFill>
                <a:srgbClr val="F6F4EF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609600" y="3124200"/>
            <a:ext cx="3048000" cy="9525"/>
          </a:xfrm>
          <a:prstGeom prst="rect">
            <a:avLst/>
          </a:prstGeom>
          <a:solidFill>
            <a:srgbClr val="393A3E"/>
          </a:solidFill>
          <a:ln w="0">
            <a:noFill/>
            <a:prstDash val="solid"/>
          </a:ln>
        </p:spPr>
        <p:txBody>
          <a:bodyPr/>
          <a:lstStyle/>
          <a:p/>
        </p:txBody>
      </p:sp>
      <p:sp>
        <p:nvSpPr>
          <p:cNvPr id="8" name="Rectangle 7"/>
          <p:cNvSpPr>
            <a:spLocks noGrp="1"/>
          </p:cNvSpPr>
          <p:nvPr/>
        </p:nvSpPr>
        <p:spPr>
          <a:xfrm>
            <a:off x="609600" y="3371850"/>
            <a:ext cx="30480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0">
                <a:solidFill>
                  <a:srgbClr val="D9D9D6"/>
                </a:solidFill>
              </a:defRPr>
            </a:pPr>
            <a:r>
              <a:rPr sz="1350" b="0">
                <a:solidFill>
                  <a:srgbClr val="D9D9D6"/>
                </a:solidFill>
              </a:rPr>
              <a:t>Cœur du modèle : commercialisation d’un produit premium.</a:t>
            </a:r>
            <a:endParaRPr sz="1350" b="0">
              <a:solidFill>
                <a:srgbClr val="D9D9D6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/>
        </p:nvSpPr>
        <p:spPr>
          <a:xfrm>
            <a:off x="4267200" y="1714500"/>
            <a:ext cx="666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250" b="1">
                <a:solidFill>
                  <a:srgbClr val="E11B35"/>
                </a:solidFill>
              </a:defRPr>
            </a:pPr>
            <a:r>
              <a:rPr sz="2250" b="1">
                <a:solidFill>
                  <a:srgbClr val="E11B35"/>
                </a:solidFill>
              </a:rPr>
              <a:t>02</a:t>
            </a:r>
            <a:endParaRPr sz="2250" b="1">
              <a:solidFill>
                <a:srgbClr val="E11B35"/>
              </a:solidFill>
            </a:endParaRPr>
          </a:p>
        </p:txBody>
      </p:sp>
      <p:sp>
        <p:nvSpPr>
          <p:cNvPr id="10" name="Rectangle 9"/>
          <p:cNvSpPr>
            <a:spLocks noGrp="1"/>
          </p:cNvSpPr>
          <p:nvPr/>
        </p:nvSpPr>
        <p:spPr>
          <a:xfrm>
            <a:off x="4267200" y="2362200"/>
            <a:ext cx="31432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1">
                <a:solidFill>
                  <a:srgbClr val="F6F4EF"/>
                </a:solidFill>
              </a:defRPr>
            </a:pPr>
            <a:r>
              <a:rPr sz="1650" b="1">
                <a:solidFill>
                  <a:srgbClr val="F6F4EF"/>
                </a:solidFill>
              </a:rPr>
              <a:t>OPTIONS &amp; PERSONNALISATION</a:t>
            </a:r>
            <a:endParaRPr sz="1650" b="1">
              <a:solidFill>
                <a:srgbClr val="F6F4EF"/>
              </a:solidFill>
            </a:endParaRPr>
          </a:p>
        </p:txBody>
      </p:sp>
      <p:sp>
        <p:nvSpPr>
          <p:cNvPr id="11" name="Rectangle 10"/>
          <p:cNvSpPr>
            <a:spLocks noGrp="1"/>
          </p:cNvSpPr>
          <p:nvPr/>
        </p:nvSpPr>
        <p:spPr>
          <a:xfrm>
            <a:off x="4267200" y="3124200"/>
            <a:ext cx="3048000" cy="9525"/>
          </a:xfrm>
          <a:prstGeom prst="rect">
            <a:avLst/>
          </a:prstGeom>
          <a:solidFill>
            <a:srgbClr val="393A3E"/>
          </a:solidFill>
          <a:ln w="0">
            <a:noFill/>
            <a:prstDash val="solid"/>
          </a:ln>
        </p:spPr>
        <p:txBody>
          <a:bodyPr/>
          <a:lstStyle/>
          <a:p/>
        </p:txBody>
      </p:sp>
      <p:sp>
        <p:nvSpPr>
          <p:cNvPr id="12" name="Rectangle 11"/>
          <p:cNvSpPr>
            <a:spLocks noGrp="1"/>
          </p:cNvSpPr>
          <p:nvPr/>
        </p:nvSpPr>
        <p:spPr>
          <a:xfrm>
            <a:off x="4267200" y="3371850"/>
            <a:ext cx="30480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0">
                <a:solidFill>
                  <a:srgbClr val="D9D9D6"/>
                </a:solidFill>
              </a:defRPr>
            </a:pPr>
            <a:r>
              <a:rPr sz="1350" b="0">
                <a:solidFill>
                  <a:srgbClr val="D9D9D6"/>
                </a:solidFill>
              </a:rPr>
              <a:t>Finitions, configuration et expérience propriétaire.</a:t>
            </a:r>
            <a:endParaRPr sz="1350" b="0">
              <a:solidFill>
                <a:srgbClr val="D9D9D6"/>
              </a:solidFill>
            </a:endParaRPr>
          </a:p>
        </p:txBody>
      </p:sp>
      <p:sp>
        <p:nvSpPr>
          <p:cNvPr id="13" name="Rectangle 12"/>
          <p:cNvSpPr>
            <a:spLocks noGrp="1"/>
          </p:cNvSpPr>
          <p:nvPr/>
        </p:nvSpPr>
        <p:spPr>
          <a:xfrm>
            <a:off x="7924800" y="1714500"/>
            <a:ext cx="666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250" b="1">
                <a:solidFill>
                  <a:srgbClr val="E11B35"/>
                </a:solidFill>
              </a:defRPr>
            </a:pPr>
            <a:r>
              <a:rPr sz="2250" b="1">
                <a:solidFill>
                  <a:srgbClr val="E11B35"/>
                </a:solidFill>
              </a:rPr>
              <a:t>03</a:t>
            </a:r>
            <a:endParaRPr sz="2250" b="1">
              <a:solidFill>
                <a:srgbClr val="E11B35"/>
              </a:solidFill>
            </a:endParaRPr>
          </a:p>
        </p:txBody>
      </p:sp>
      <p:sp>
        <p:nvSpPr>
          <p:cNvPr id="14" name="Rectangle 13"/>
          <p:cNvSpPr>
            <a:spLocks noGrp="1"/>
          </p:cNvSpPr>
          <p:nvPr/>
        </p:nvSpPr>
        <p:spPr>
          <a:xfrm>
            <a:off x="7924800" y="2362200"/>
            <a:ext cx="31432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1">
                <a:solidFill>
                  <a:srgbClr val="F6F4EF"/>
                </a:solidFill>
              </a:defRPr>
            </a:pPr>
            <a:r>
              <a:rPr sz="1650" b="1">
                <a:solidFill>
                  <a:srgbClr val="F6F4EF"/>
                </a:solidFill>
              </a:rPr>
              <a:t>SERVICES</a:t>
            </a:r>
            <a:endParaRPr sz="1650" b="1">
              <a:solidFill>
                <a:srgbClr val="F6F4EF"/>
              </a:solidFill>
            </a:endParaRPr>
          </a:p>
        </p:txBody>
      </p:sp>
      <p:sp>
        <p:nvSpPr>
          <p:cNvPr id="15" name="Rectangle 14"/>
          <p:cNvSpPr>
            <a:spLocks noGrp="1"/>
          </p:cNvSpPr>
          <p:nvPr/>
        </p:nvSpPr>
        <p:spPr>
          <a:xfrm>
            <a:off x="7924800" y="3124200"/>
            <a:ext cx="3048000" cy="9525"/>
          </a:xfrm>
          <a:prstGeom prst="rect">
            <a:avLst/>
          </a:prstGeom>
          <a:solidFill>
            <a:srgbClr val="393A3E"/>
          </a:solidFill>
          <a:ln w="0">
            <a:noFill/>
            <a:prstDash val="solid"/>
          </a:ln>
        </p:spPr>
        <p:txBody>
          <a:bodyPr/>
          <a:lstStyle/>
          <a:p/>
        </p:txBody>
      </p:sp>
      <p:sp>
        <p:nvSpPr>
          <p:cNvPr id="16" name="Rectangle 15"/>
          <p:cNvSpPr>
            <a:spLocks noGrp="1"/>
          </p:cNvSpPr>
          <p:nvPr/>
        </p:nvSpPr>
        <p:spPr>
          <a:xfrm>
            <a:off x="7924800" y="3371850"/>
            <a:ext cx="30480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0">
                <a:solidFill>
                  <a:srgbClr val="D9D9D6"/>
                </a:solidFill>
              </a:defRPr>
            </a:pPr>
            <a:r>
              <a:rPr sz="1350" b="0">
                <a:solidFill>
                  <a:srgbClr val="D9D9D6"/>
                </a:solidFill>
              </a:rPr>
              <a:t>Maintenance, accompagnement et relation client.</a:t>
            </a:r>
            <a:endParaRPr sz="1350" b="0">
              <a:solidFill>
                <a:srgbClr val="D9D9D6"/>
              </a:solidFill>
            </a:endParaRPr>
          </a:p>
        </p:txBody>
      </p:sp>
      <p:sp>
        <p:nvSpPr>
          <p:cNvPr id="17" name="Rectangle 16"/>
          <p:cNvSpPr>
            <a:spLocks noGrp="1"/>
          </p:cNvSpPr>
          <p:nvPr/>
        </p:nvSpPr>
        <p:spPr>
          <a:xfrm>
            <a:off x="609600" y="4953000"/>
            <a:ext cx="2381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50" b="1">
                <a:solidFill>
                  <a:srgbClr val="E11B35"/>
                </a:solidFill>
              </a:defRPr>
            </a:pPr>
            <a:r>
              <a:rPr sz="1050" b="1">
                <a:solidFill>
                  <a:srgbClr val="E11B35"/>
                </a:solidFill>
              </a:rPr>
              <a:t>HYPOTHÈSE DE TRAVAIL</a:t>
            </a:r>
            <a:endParaRPr sz="1050" b="1">
              <a:solidFill>
                <a:srgbClr val="E11B35"/>
              </a:solidFill>
            </a:endParaRPr>
          </a:p>
        </p:txBody>
      </p:sp>
      <p:sp>
        <p:nvSpPr>
          <p:cNvPr id="18" name="Rectangle 17"/>
          <p:cNvSpPr>
            <a:spLocks noGrp="1"/>
          </p:cNvSpPr>
          <p:nvPr/>
        </p:nvSpPr>
        <p:spPr>
          <a:xfrm>
            <a:off x="609600" y="5314950"/>
            <a:ext cx="102870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1">
                <a:solidFill>
                  <a:srgbClr val="F6F4EF"/>
                </a:solidFill>
              </a:defRPr>
            </a:pPr>
            <a:r>
              <a:rPr sz="1575" b="1">
                <a:solidFill>
                  <a:srgbClr val="F6F4EF"/>
                </a:solidFill>
              </a:rPr>
              <a:t>Le mix prix, marge, volumes, capacité industrielle et revenus de services doit être consolidé dans le modèle financier.</a:t>
            </a:r>
            <a:endParaRPr sz="1575" b="1">
              <a:solidFill>
                <a:srgbClr val="F6F4EF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9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8" name="Rectangle 17"/>
          <p:cNvSpPr>
            <a:spLocks noGrp="1"/>
          </p:cNvSpPr>
          <p:nvPr/>
        </p:nvSpPr>
        <p:spPr>
          <a:xfrm>
            <a:off x="609600" y="323850"/>
            <a:ext cx="571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75" b="1">
                <a:solidFill>
                  <a:srgbClr val="E11B35"/>
                </a:solidFill>
              </a:defRPr>
            </a:pPr>
            <a:r>
              <a:rPr sz="975" b="1">
                <a:solidFill>
                  <a:srgbClr val="E11B35"/>
                </a:solidFill>
              </a:rPr>
              <a:t>GO-TO-MARKET</a:t>
            </a:r>
            <a:endParaRPr sz="975" b="1">
              <a:solidFill>
                <a:srgbClr val="E11B35"/>
              </a:solidFill>
            </a:endParaRPr>
          </a:p>
        </p:txBody>
      </p:sp>
      <p:sp>
        <p:nvSpPr>
          <p:cNvPr id="2" name="Rectangle 1"/>
          <p:cNvSpPr>
            <a:spLocks noGrp="1"/>
          </p:cNvSpPr>
          <p:nvPr/>
        </p:nvSpPr>
        <p:spPr>
          <a:xfrm>
            <a:off x="609600" y="57150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700" b="1">
                <a:solidFill>
                  <a:srgbClr val="F6F4EF"/>
                </a:solidFill>
              </a:defRPr>
            </a:pPr>
            <a:r>
              <a:rPr sz="2700" b="1">
                <a:solidFill>
                  <a:srgbClr val="F6F4EF"/>
                </a:solidFill>
              </a:rPr>
              <a:t>Commencer par la preuve, puis construire la désirabilité</a:t>
            </a:r>
            <a:endParaRPr sz="2700" b="1">
              <a:solidFill>
                <a:srgbClr val="F6F4EF"/>
              </a:solidFill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11191875" y="323850"/>
            <a:ext cx="381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900" b="1">
                <a:solidFill>
                  <a:srgbClr val="A8A8A4"/>
                </a:solidFill>
              </a:defRPr>
            </a:pPr>
            <a:r>
              <a:rPr sz="900" b="1">
                <a:solidFill>
                  <a:srgbClr val="A8A8A4"/>
                </a:solidFill>
              </a:rPr>
              <a:t>12</a:t>
            </a:r>
            <a:endParaRPr sz="900" b="1">
              <a:solidFill>
                <a:srgbClr val="A8A8A4"/>
              </a:solidFill>
            </a:endParaRPr>
          </a:p>
        </p:txBody>
      </p:sp>
      <p:sp>
        <p:nvSpPr>
          <p:cNvPr id="4" name="Rectangle 3"/>
          <p:cNvSpPr>
            <a:spLocks noGrp="1"/>
          </p:cNvSpPr>
          <p:nvPr/>
        </p:nvSpPr>
        <p:spPr>
          <a:xfrm>
            <a:off x="609600" y="1257300"/>
            <a:ext cx="10972800" cy="9525"/>
          </a:xfrm>
          <a:prstGeom prst="rect">
            <a:avLst/>
          </a:prstGeom>
          <a:solidFill>
            <a:srgbClr val="393A3E"/>
          </a:solidFill>
          <a:ln w="0">
            <a:noFill/>
            <a:prstDash val="solid"/>
          </a:ln>
        </p:spPr>
        <p:txBody>
          <a:bodyPr/>
          <a:lstStyle/>
          <a:p/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1"/>
          <a:srcRect t="12500" b="12500"/>
          <a:stretch>
            <a:fillRect/>
          </a:stretch>
        </p:blipFill>
        <p:spPr>
          <a:xfrm>
            <a:off x="6858000" y="1571625"/>
            <a:ext cx="4724400" cy="4429125"/>
          </a:xfrm>
          <a:prstGeom prst="rect">
            <a:avLst/>
          </a:prstGeom>
        </p:spPr>
      </p:pic>
      <p:sp>
        <p:nvSpPr>
          <p:cNvPr id="6" name="Rectangle 5"/>
          <p:cNvSpPr>
            <a:spLocks noGrp="1"/>
          </p:cNvSpPr>
          <p:nvPr/>
        </p:nvSpPr>
        <p:spPr>
          <a:xfrm>
            <a:off x="609600" y="1676400"/>
            <a:ext cx="381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025" b="1">
                <a:solidFill>
                  <a:srgbClr val="E11B35"/>
                </a:solidFill>
              </a:defRPr>
            </a:pPr>
            <a:r>
              <a:rPr sz="2025" b="1">
                <a:solidFill>
                  <a:srgbClr val="E11B35"/>
                </a:solidFill>
              </a:rPr>
              <a:t>1</a:t>
            </a:r>
            <a:endParaRPr sz="2025" b="1">
              <a:solidFill>
                <a:srgbClr val="E11B35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1143000" y="1676400"/>
            <a:ext cx="4953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1">
                <a:solidFill>
                  <a:srgbClr val="F6F4EF"/>
                </a:solidFill>
              </a:defRPr>
            </a:pPr>
            <a:r>
              <a:rPr sz="1350" b="1">
                <a:solidFill>
                  <a:srgbClr val="F6F4EF"/>
                </a:solidFill>
              </a:rPr>
              <a:t>DÉMONSTRATEUR</a:t>
            </a:r>
            <a:endParaRPr sz="1350" b="1">
              <a:solidFill>
                <a:srgbClr val="F6F4EF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/>
        </p:nvSpPr>
        <p:spPr>
          <a:xfrm>
            <a:off x="1143000" y="1962150"/>
            <a:ext cx="4953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A8A8A4"/>
                </a:solidFill>
              </a:defRPr>
            </a:pPr>
            <a:r>
              <a:rPr sz="1200" b="0">
                <a:solidFill>
                  <a:srgbClr val="A8A8A4"/>
                </a:solidFill>
              </a:rPr>
              <a:t>Prouver la navigation et documenter les performances.</a:t>
            </a:r>
            <a:endParaRPr sz="1200" b="0">
              <a:solidFill>
                <a:srgbClr val="A8A8A4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/>
        </p:nvSpPr>
        <p:spPr>
          <a:xfrm>
            <a:off x="609600" y="2724150"/>
            <a:ext cx="381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025" b="1">
                <a:solidFill>
                  <a:srgbClr val="E11B35"/>
                </a:solidFill>
              </a:defRPr>
            </a:pPr>
            <a:r>
              <a:rPr sz="2025" b="1">
                <a:solidFill>
                  <a:srgbClr val="E11B35"/>
                </a:solidFill>
              </a:rPr>
              <a:t>2</a:t>
            </a:r>
            <a:endParaRPr sz="2025" b="1">
              <a:solidFill>
                <a:srgbClr val="E11B35"/>
              </a:solidFill>
            </a:endParaRPr>
          </a:p>
        </p:txBody>
      </p:sp>
      <p:sp>
        <p:nvSpPr>
          <p:cNvPr id="10" name="Rectangle 9"/>
          <p:cNvSpPr>
            <a:spLocks noGrp="1"/>
          </p:cNvSpPr>
          <p:nvPr/>
        </p:nvSpPr>
        <p:spPr>
          <a:xfrm>
            <a:off x="1143000" y="2724150"/>
            <a:ext cx="4953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1">
                <a:solidFill>
                  <a:srgbClr val="F6F4EF"/>
                </a:solidFill>
              </a:defRPr>
            </a:pPr>
            <a:r>
              <a:rPr sz="1350" b="1">
                <a:solidFill>
                  <a:srgbClr val="F6F4EF"/>
                </a:solidFill>
              </a:rPr>
              <a:t>PREMIÈRES UNITÉS</a:t>
            </a:r>
            <a:endParaRPr sz="1350" b="1">
              <a:solidFill>
                <a:srgbClr val="F6F4EF"/>
              </a:solidFill>
            </a:endParaRPr>
          </a:p>
        </p:txBody>
      </p:sp>
      <p:sp>
        <p:nvSpPr>
          <p:cNvPr id="11" name="Rectangle 10"/>
          <p:cNvSpPr>
            <a:spLocks noGrp="1"/>
          </p:cNvSpPr>
          <p:nvPr/>
        </p:nvSpPr>
        <p:spPr>
          <a:xfrm>
            <a:off x="1143000" y="3009900"/>
            <a:ext cx="4953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A8A8A4"/>
                </a:solidFill>
              </a:defRPr>
            </a:pPr>
            <a:r>
              <a:rPr sz="1200" b="0">
                <a:solidFill>
                  <a:srgbClr val="A8A8A4"/>
                </a:solidFill>
              </a:rPr>
              <a:t>S’appuyer sur des clients pionniers et prescripteurs.</a:t>
            </a:r>
            <a:endParaRPr sz="1200" b="0">
              <a:solidFill>
                <a:srgbClr val="A8A8A4"/>
              </a:solidFill>
            </a:endParaRPr>
          </a:p>
        </p:txBody>
      </p:sp>
      <p:sp>
        <p:nvSpPr>
          <p:cNvPr id="12" name="Rectangle 11"/>
          <p:cNvSpPr>
            <a:spLocks noGrp="1"/>
          </p:cNvSpPr>
          <p:nvPr/>
        </p:nvSpPr>
        <p:spPr>
          <a:xfrm>
            <a:off x="609600" y="3771900"/>
            <a:ext cx="381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025" b="1">
                <a:solidFill>
                  <a:srgbClr val="E11B35"/>
                </a:solidFill>
              </a:defRPr>
            </a:pPr>
            <a:r>
              <a:rPr sz="2025" b="1">
                <a:solidFill>
                  <a:srgbClr val="E11B35"/>
                </a:solidFill>
              </a:rPr>
              <a:t>3</a:t>
            </a:r>
            <a:endParaRPr sz="2025" b="1">
              <a:solidFill>
                <a:srgbClr val="E11B35"/>
              </a:solidFill>
            </a:endParaRPr>
          </a:p>
        </p:txBody>
      </p:sp>
      <p:sp>
        <p:nvSpPr>
          <p:cNvPr id="13" name="Rectangle 12"/>
          <p:cNvSpPr>
            <a:spLocks noGrp="1"/>
          </p:cNvSpPr>
          <p:nvPr/>
        </p:nvSpPr>
        <p:spPr>
          <a:xfrm>
            <a:off x="1143000" y="3771900"/>
            <a:ext cx="4953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1">
                <a:solidFill>
                  <a:srgbClr val="F6F4EF"/>
                </a:solidFill>
              </a:defRPr>
            </a:pPr>
            <a:r>
              <a:rPr sz="1350" b="1">
                <a:solidFill>
                  <a:srgbClr val="F6F4EF"/>
                </a:solidFill>
              </a:rPr>
              <a:t>MARQUE &amp; EXPÉRIENCE</a:t>
            </a:r>
            <a:endParaRPr sz="1350" b="1">
              <a:solidFill>
                <a:srgbClr val="F6F4EF"/>
              </a:solidFill>
            </a:endParaRPr>
          </a:p>
        </p:txBody>
      </p:sp>
      <p:sp>
        <p:nvSpPr>
          <p:cNvPr id="14" name="Rectangle 13"/>
          <p:cNvSpPr>
            <a:spLocks noGrp="1"/>
          </p:cNvSpPr>
          <p:nvPr/>
        </p:nvSpPr>
        <p:spPr>
          <a:xfrm>
            <a:off x="1143000" y="4057650"/>
            <a:ext cx="4953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A8A8A4"/>
                </a:solidFill>
              </a:defRPr>
            </a:pPr>
            <a:r>
              <a:rPr sz="1200" b="0">
                <a:solidFill>
                  <a:srgbClr val="A8A8A4"/>
                </a:solidFill>
              </a:rPr>
              <a:t>Créer des essais, contenus et événements propriétaires.</a:t>
            </a:r>
            <a:endParaRPr sz="1200" b="0">
              <a:solidFill>
                <a:srgbClr val="A8A8A4"/>
              </a:solidFill>
            </a:endParaRPr>
          </a:p>
        </p:txBody>
      </p:sp>
      <p:sp>
        <p:nvSpPr>
          <p:cNvPr id="15" name="Rectangle 14"/>
          <p:cNvSpPr>
            <a:spLocks noGrp="1"/>
          </p:cNvSpPr>
          <p:nvPr/>
        </p:nvSpPr>
        <p:spPr>
          <a:xfrm>
            <a:off x="609600" y="4819650"/>
            <a:ext cx="381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025" b="1">
                <a:solidFill>
                  <a:srgbClr val="E11B35"/>
                </a:solidFill>
              </a:defRPr>
            </a:pPr>
            <a:r>
              <a:rPr sz="2025" b="1">
                <a:solidFill>
                  <a:srgbClr val="E11B35"/>
                </a:solidFill>
              </a:rPr>
              <a:t>4</a:t>
            </a:r>
            <a:endParaRPr sz="2025" b="1">
              <a:solidFill>
                <a:srgbClr val="E11B35"/>
              </a:solidFill>
            </a:endParaRPr>
          </a:p>
        </p:txBody>
      </p:sp>
      <p:sp>
        <p:nvSpPr>
          <p:cNvPr id="16" name="Rectangle 15"/>
          <p:cNvSpPr>
            <a:spLocks noGrp="1"/>
          </p:cNvSpPr>
          <p:nvPr/>
        </p:nvSpPr>
        <p:spPr>
          <a:xfrm>
            <a:off x="1143000" y="4819650"/>
            <a:ext cx="4953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1">
                <a:solidFill>
                  <a:srgbClr val="F6F4EF"/>
                </a:solidFill>
              </a:defRPr>
            </a:pPr>
            <a:r>
              <a:rPr sz="1350" b="1">
                <a:solidFill>
                  <a:srgbClr val="F6F4EF"/>
                </a:solidFill>
              </a:rPr>
              <a:t>INDUSTRIALISATION</a:t>
            </a:r>
            <a:endParaRPr sz="1350" b="1">
              <a:solidFill>
                <a:srgbClr val="F6F4EF"/>
              </a:solidFill>
            </a:endParaRPr>
          </a:p>
        </p:txBody>
      </p:sp>
      <p:sp>
        <p:nvSpPr>
          <p:cNvPr id="17" name="Rectangle 16"/>
          <p:cNvSpPr>
            <a:spLocks noGrp="1"/>
          </p:cNvSpPr>
          <p:nvPr/>
        </p:nvSpPr>
        <p:spPr>
          <a:xfrm>
            <a:off x="1143000" y="5105400"/>
            <a:ext cx="49530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0">
                <a:solidFill>
                  <a:srgbClr val="A8A8A4"/>
                </a:solidFill>
              </a:defRPr>
            </a:pPr>
            <a:r>
              <a:rPr sz="1200" b="0">
                <a:solidFill>
                  <a:srgbClr val="A8A8A4"/>
                </a:solidFill>
              </a:rPr>
              <a:t>Monter en cadence après validation produit-marché.</a:t>
            </a:r>
            <a:endParaRPr sz="1200" b="0">
              <a:solidFill>
                <a:srgbClr val="A8A8A4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9" name="Rectangle 18"/>
          <p:cNvSpPr>
            <a:spLocks noGrp="1"/>
          </p:cNvSpPr>
          <p:nvPr/>
        </p:nvSpPr>
        <p:spPr>
          <a:xfrm>
            <a:off x="609600" y="323850"/>
            <a:ext cx="571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75" b="1">
                <a:solidFill>
                  <a:srgbClr val="A40018"/>
                </a:solidFill>
              </a:defRPr>
            </a:pPr>
            <a:r>
              <a:rPr sz="975" b="1">
                <a:solidFill>
                  <a:srgbClr val="A40018"/>
                </a:solidFill>
              </a:rPr>
              <a:t>OPÉRATION</a:t>
            </a:r>
            <a:endParaRPr sz="975" b="1">
              <a:solidFill>
                <a:srgbClr val="A40018"/>
              </a:solidFill>
            </a:endParaRPr>
          </a:p>
        </p:txBody>
      </p:sp>
      <p:sp>
        <p:nvSpPr>
          <p:cNvPr id="2" name="Rectangle 1"/>
          <p:cNvSpPr>
            <a:spLocks noGrp="1"/>
          </p:cNvSpPr>
          <p:nvPr/>
        </p:nvSpPr>
        <p:spPr>
          <a:xfrm>
            <a:off x="609600" y="57150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700" b="1">
                <a:solidFill>
                  <a:srgbClr val="111317"/>
                </a:solidFill>
              </a:defRPr>
            </a:pPr>
            <a:r>
              <a:rPr sz="2700" b="1">
                <a:solidFill>
                  <a:srgbClr val="111317"/>
                </a:solidFill>
              </a:rPr>
              <a:t>900 k€ pour financer un prototype unique livré sous 10 mois et le lancement commercial à Dubaï</a:t>
            </a:r>
            <a:endParaRPr sz="2700" b="1">
              <a:solidFill>
                <a:srgbClr val="111317"/>
              </a:solidFill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11191875" y="323850"/>
            <a:ext cx="381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900" b="1">
                <a:solidFill>
                  <a:srgbClr val="A8A8A4"/>
                </a:solidFill>
              </a:defRPr>
            </a:pPr>
            <a:r>
              <a:rPr sz="900" b="1">
                <a:solidFill>
                  <a:srgbClr val="A8A8A4"/>
                </a:solidFill>
              </a:rPr>
              <a:t>13</a:t>
            </a:r>
            <a:endParaRPr sz="900" b="1">
              <a:solidFill>
                <a:srgbClr val="A8A8A4"/>
              </a:solidFill>
            </a:endParaRPr>
          </a:p>
        </p:txBody>
      </p:sp>
      <p:sp>
        <p:nvSpPr>
          <p:cNvPr id="4" name="Rectangle 3"/>
          <p:cNvSpPr>
            <a:spLocks noGrp="1"/>
          </p:cNvSpPr>
          <p:nvPr/>
        </p:nvSpPr>
        <p:spPr>
          <a:xfrm>
            <a:off x="609600" y="1257300"/>
            <a:ext cx="10972800" cy="9525"/>
          </a:xfrm>
          <a:prstGeom prst="rect">
            <a:avLst/>
          </a:prstGeom>
          <a:solidFill>
            <a:srgbClr val="393A3E"/>
          </a:solidFill>
          <a:ln w="0">
            <a:noFill/>
            <a:prstDash val="solid"/>
          </a:ln>
        </p:spPr>
        <p:txBody>
          <a:bodyPr/>
          <a:lstStyle/>
          <a:p/>
        </p:txBody>
      </p:sp>
      <p:sp>
        <p:nvSpPr>
          <p:cNvPr id="5" name="Rectangle 4"/>
          <p:cNvSpPr>
            <a:spLocks noGrp="1"/>
          </p:cNvSpPr>
          <p:nvPr/>
        </p:nvSpPr>
        <p:spPr>
          <a:xfrm>
            <a:off x="609600" y="1790700"/>
            <a:ext cx="476250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5550" b="1">
                <a:solidFill>
                  <a:srgbClr val="A40018"/>
                </a:solidFill>
              </a:defRPr>
            </a:pPr>
            <a:r>
              <a:rPr sz="5550" b="1">
                <a:solidFill>
                  <a:srgbClr val="A40018"/>
                </a:solidFill>
              </a:rPr>
              <a:t>900 k€</a:t>
            </a:r>
            <a:endParaRPr sz="5550" b="1">
              <a:solidFill>
                <a:srgbClr val="A40018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/>
        </p:nvSpPr>
        <p:spPr>
          <a:xfrm>
            <a:off x="666750" y="2819400"/>
            <a:ext cx="3810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75" b="1">
                <a:solidFill>
                  <a:srgbClr val="111317"/>
                </a:solidFill>
              </a:defRPr>
            </a:pPr>
            <a:r>
              <a:rPr sz="1275" b="1">
                <a:solidFill>
                  <a:srgbClr val="111317"/>
                </a:solidFill>
              </a:rPr>
              <a:t>LEVÉE RECHERCHÉE</a:t>
            </a:r>
            <a:endParaRPr sz="1275" b="1">
              <a:solidFill>
                <a:srgbClr val="111317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609600" y="3476625"/>
            <a:ext cx="4905375" cy="9525"/>
          </a:xfrm>
          <a:prstGeom prst="rect">
            <a:avLst/>
          </a:prstGeom>
          <a:solidFill>
            <a:srgbClr val="CFCFCB"/>
          </a:solidFill>
          <a:ln w="0">
            <a:noFill/>
            <a:prstDash val="solid"/>
          </a:ln>
        </p:spPr>
        <p:txBody>
          <a:bodyPr/>
          <a:lstStyle/>
          <a:p/>
        </p:txBody>
      </p:sp>
      <p:sp>
        <p:nvSpPr>
          <p:cNvPr id="8" name="Rectangle 7"/>
          <p:cNvSpPr>
            <a:spLocks noGrp="1"/>
          </p:cNvSpPr>
          <p:nvPr/>
        </p:nvSpPr>
        <p:spPr>
          <a:xfrm>
            <a:off x="609600" y="3781425"/>
            <a:ext cx="1619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50" b="1">
                <a:solidFill>
                  <a:srgbClr val="6A6B6F"/>
                </a:solidFill>
              </a:defRPr>
            </a:pPr>
            <a:r>
              <a:rPr sz="1050" b="1">
                <a:solidFill>
                  <a:srgbClr val="6A6B6F"/>
                </a:solidFill>
              </a:rPr>
              <a:t>JUSQU’À</a:t>
            </a:r>
            <a:endParaRPr sz="1050" b="1">
              <a:solidFill>
                <a:srgbClr val="6A6B6F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/>
        </p:nvSpPr>
        <p:spPr>
          <a:xfrm>
            <a:off x="609600" y="4038600"/>
            <a:ext cx="3048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825" b="1">
                <a:solidFill>
                  <a:srgbClr val="111317"/>
                </a:solidFill>
              </a:defRPr>
            </a:pPr>
            <a:r>
              <a:rPr sz="3825" b="1">
                <a:solidFill>
                  <a:srgbClr val="111317"/>
                </a:solidFill>
              </a:rPr>
              <a:t>30 %</a:t>
            </a:r>
            <a:endParaRPr sz="3825" b="1">
              <a:solidFill>
                <a:srgbClr val="111317"/>
              </a:solidFill>
            </a:endParaRPr>
          </a:p>
        </p:txBody>
      </p:sp>
      <p:sp>
        <p:nvSpPr>
          <p:cNvPr id="10" name="Rectangle 9"/>
          <p:cNvSpPr>
            <a:spLocks noGrp="1"/>
          </p:cNvSpPr>
          <p:nvPr/>
        </p:nvSpPr>
        <p:spPr>
          <a:xfrm>
            <a:off x="647700" y="4762500"/>
            <a:ext cx="28575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6A6B6F"/>
                </a:solidFill>
              </a:defRPr>
            </a:pPr>
            <a:r>
              <a:rPr sz="1200" b="1">
                <a:solidFill>
                  <a:srgbClr val="6A6B6F"/>
                </a:solidFill>
              </a:rPr>
              <a:t>DU CAPITAL</a:t>
            </a:r>
            <a:endParaRPr sz="1200" b="1">
              <a:solidFill>
                <a:srgbClr val="6A6B6F"/>
              </a:solidFill>
            </a:endParaRPr>
          </a:p>
        </p:txBody>
      </p:sp>
      <p:sp>
        <p:nvSpPr>
          <p:cNvPr id="11" name="Rectangle 10"/>
          <p:cNvSpPr>
            <a:spLocks noGrp="1"/>
          </p:cNvSpPr>
          <p:nvPr/>
        </p:nvSpPr>
        <p:spPr>
          <a:xfrm>
            <a:off x="6191250" y="1790700"/>
            <a:ext cx="5391150" cy="3143250"/>
          </a:xfrm>
          <a:prstGeom prst="rect">
            <a:avLst/>
          </a:prstGeom>
          <a:solidFill>
            <a:srgbClr val="111317"/>
          </a:solidFill>
          <a:ln w="0">
            <a:noFill/>
            <a:prstDash val="solid"/>
          </a:ln>
        </p:spPr>
        <p:txBody>
          <a:bodyPr/>
          <a:lstStyle/>
          <a:p/>
        </p:txBody>
      </p:sp>
      <p:sp>
        <p:nvSpPr>
          <p:cNvPr id="12" name="Rectangle 11"/>
          <p:cNvSpPr>
            <a:spLocks noGrp="1"/>
          </p:cNvSpPr>
          <p:nvPr/>
        </p:nvSpPr>
        <p:spPr>
          <a:xfrm>
            <a:off x="6534150" y="2095500"/>
            <a:ext cx="2857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50" b="1">
                <a:solidFill>
                  <a:srgbClr val="E11B35"/>
                </a:solidFill>
              </a:defRPr>
            </a:pPr>
            <a:r>
              <a:rPr sz="1050" b="1">
                <a:solidFill>
                  <a:srgbClr val="E11B35"/>
                </a:solidFill>
              </a:rPr>
              <a:t>VALORISATION</a:t>
            </a:r>
            <a:endParaRPr sz="1050" b="1">
              <a:solidFill>
                <a:srgbClr val="E11B35"/>
              </a:solidFill>
            </a:endParaRPr>
          </a:p>
        </p:txBody>
      </p:sp>
      <p:sp>
        <p:nvSpPr>
          <p:cNvPr id="13" name="Rectangle 12"/>
          <p:cNvSpPr>
            <a:spLocks noGrp="1"/>
          </p:cNvSpPr>
          <p:nvPr/>
        </p:nvSpPr>
        <p:spPr>
          <a:xfrm>
            <a:off x="6534150" y="2457450"/>
            <a:ext cx="38100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150" b="1">
                <a:solidFill>
                  <a:srgbClr val="F6F4EF"/>
                </a:solidFill>
              </a:defRPr>
            </a:pPr>
            <a:r>
              <a:rPr sz="3150" b="1">
                <a:solidFill>
                  <a:srgbClr val="F6F4EF"/>
                </a:solidFill>
              </a:rPr>
              <a:t>2,1 M€</a:t>
            </a:r>
            <a:endParaRPr sz="3150" b="1">
              <a:solidFill>
                <a:srgbClr val="F6F4EF"/>
              </a:solidFill>
            </a:endParaRPr>
          </a:p>
        </p:txBody>
      </p:sp>
      <p:sp>
        <p:nvSpPr>
          <p:cNvPr id="14" name="Rectangle 13"/>
          <p:cNvSpPr>
            <a:spLocks noGrp="1"/>
          </p:cNvSpPr>
          <p:nvPr/>
        </p:nvSpPr>
        <p:spPr>
          <a:xfrm>
            <a:off x="6572250" y="3009900"/>
            <a:ext cx="2381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50" b="1">
                <a:solidFill>
                  <a:srgbClr val="A8A8A4"/>
                </a:solidFill>
              </a:defRPr>
            </a:pPr>
            <a:r>
              <a:rPr sz="1050" b="1">
                <a:solidFill>
                  <a:srgbClr val="A8A8A4"/>
                </a:solidFill>
              </a:rPr>
              <a:t>PRE-MONEY</a:t>
            </a:r>
            <a:endParaRPr sz="1050" b="1">
              <a:solidFill>
                <a:srgbClr val="A8A8A4"/>
              </a:solidFill>
            </a:endParaRPr>
          </a:p>
        </p:txBody>
      </p:sp>
      <p:sp>
        <p:nvSpPr>
          <p:cNvPr id="15" name="Rectangle 14"/>
          <p:cNvSpPr>
            <a:spLocks noGrp="1"/>
          </p:cNvSpPr>
          <p:nvPr/>
        </p:nvSpPr>
        <p:spPr>
          <a:xfrm>
            <a:off x="6534150" y="3429000"/>
            <a:ext cx="4476750" cy="9525"/>
          </a:xfrm>
          <a:prstGeom prst="rect">
            <a:avLst/>
          </a:prstGeom>
          <a:solidFill>
            <a:srgbClr val="393A3E"/>
          </a:solidFill>
          <a:ln w="0">
            <a:noFill/>
            <a:prstDash val="solid"/>
          </a:ln>
        </p:spPr>
        <p:txBody>
          <a:bodyPr/>
          <a:lstStyle/>
          <a:p/>
        </p:txBody>
      </p:sp>
      <p:sp>
        <p:nvSpPr>
          <p:cNvPr id="16" name="Rectangle 15"/>
          <p:cNvSpPr>
            <a:spLocks noGrp="1"/>
          </p:cNvSpPr>
          <p:nvPr/>
        </p:nvSpPr>
        <p:spPr>
          <a:xfrm>
            <a:off x="6534150" y="3714750"/>
            <a:ext cx="38100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150" b="1">
                <a:solidFill>
                  <a:srgbClr val="F6F4EF"/>
                </a:solidFill>
              </a:defRPr>
            </a:pPr>
            <a:r>
              <a:rPr sz="3150" b="1">
                <a:solidFill>
                  <a:srgbClr val="F6F4EF"/>
                </a:solidFill>
              </a:rPr>
              <a:t>3,0 M€</a:t>
            </a:r>
            <a:endParaRPr sz="3150" b="1">
              <a:solidFill>
                <a:srgbClr val="F6F4EF"/>
              </a:solidFill>
            </a:endParaRPr>
          </a:p>
        </p:txBody>
      </p:sp>
      <p:sp>
        <p:nvSpPr>
          <p:cNvPr id="17" name="Rectangle 16"/>
          <p:cNvSpPr>
            <a:spLocks noGrp="1"/>
          </p:cNvSpPr>
          <p:nvPr/>
        </p:nvSpPr>
        <p:spPr>
          <a:xfrm>
            <a:off x="6572250" y="4267200"/>
            <a:ext cx="2381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50" b="1">
                <a:solidFill>
                  <a:srgbClr val="A8A8A4"/>
                </a:solidFill>
              </a:defRPr>
            </a:pPr>
            <a:r>
              <a:rPr sz="1050" b="1">
                <a:solidFill>
                  <a:srgbClr val="A8A8A4"/>
                </a:solidFill>
              </a:rPr>
              <a:t>POST-MONEY</a:t>
            </a:r>
            <a:endParaRPr sz="1050" b="1">
              <a:solidFill>
                <a:srgbClr val="A8A8A4"/>
              </a:solidFill>
            </a:endParaRPr>
          </a:p>
        </p:txBody>
      </p:sp>
      <p:sp>
        <p:nvSpPr>
          <p:cNvPr id="18" name="Rectangle 17"/>
          <p:cNvSpPr>
            <a:spLocks noGrp="1"/>
          </p:cNvSpPr>
          <p:nvPr/>
        </p:nvSpPr>
        <p:spPr>
          <a:xfrm>
            <a:off x="6191250" y="5257800"/>
            <a:ext cx="53911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75" b="0">
                <a:solidFill>
                  <a:srgbClr val="56575B"/>
                </a:solidFill>
              </a:defRPr>
            </a:pPr>
            <a:r>
              <a:rPr sz="1275" b="0">
                <a:solidFill>
                  <a:srgbClr val="56575B"/>
                </a:solidFill>
              </a:rPr>
              <a:t>Base de discussion issue du dossier de levée.</a:t>
            </a:r>
            <a:endParaRPr sz="1275" b="0">
              <a:solidFill>
                <a:srgbClr val="56575B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9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2" name="Rectangle 21"/>
          <p:cNvSpPr>
            <a:spLocks noGrp="1"/>
          </p:cNvSpPr>
          <p:nvPr/>
        </p:nvSpPr>
        <p:spPr>
          <a:xfrm>
            <a:off x="609600" y="323850"/>
            <a:ext cx="571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75" b="1">
                <a:solidFill>
                  <a:srgbClr val="E11B35"/>
                </a:solidFill>
              </a:defRPr>
            </a:pPr>
            <a:r>
              <a:rPr sz="975" b="1">
                <a:solidFill>
                  <a:srgbClr val="E11B35"/>
                </a:solidFill>
              </a:rPr>
              <a:t>USAGE DES FONDS</a:t>
            </a:r>
            <a:endParaRPr sz="975" b="1">
              <a:solidFill>
                <a:srgbClr val="E11B35"/>
              </a:solidFill>
            </a:endParaRPr>
          </a:p>
        </p:txBody>
      </p:sp>
      <p:sp>
        <p:nvSpPr>
          <p:cNvPr id="2" name="Rectangle 1"/>
          <p:cNvSpPr>
            <a:spLocks noGrp="1"/>
          </p:cNvSpPr>
          <p:nvPr/>
        </p:nvSpPr>
        <p:spPr>
          <a:xfrm>
            <a:off x="609600" y="57150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700" b="1">
                <a:solidFill>
                  <a:srgbClr val="F6F4EF"/>
                </a:solidFill>
              </a:defRPr>
            </a:pPr>
            <a:r>
              <a:rPr sz="2700" b="1">
                <a:solidFill>
                  <a:srgbClr val="F6F4EF"/>
                </a:solidFill>
              </a:rPr>
              <a:t>900 k€ concentrés sur le prototype, l’industrialisation et le lancement à Dubaï</a:t>
            </a:r>
            <a:endParaRPr sz="2700" b="1">
              <a:solidFill>
                <a:srgbClr val="F6F4EF"/>
              </a:solidFill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11191875" y="323850"/>
            <a:ext cx="381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900" b="1">
                <a:solidFill>
                  <a:srgbClr val="A8A8A4"/>
                </a:solidFill>
              </a:defRPr>
            </a:pPr>
            <a:r>
              <a:rPr sz="900" b="1">
                <a:solidFill>
                  <a:srgbClr val="A8A8A4"/>
                </a:solidFill>
              </a:rPr>
              <a:t>14</a:t>
            </a:r>
            <a:endParaRPr sz="900" b="1">
              <a:solidFill>
                <a:srgbClr val="A8A8A4"/>
              </a:solidFill>
            </a:endParaRPr>
          </a:p>
        </p:txBody>
      </p:sp>
      <p:sp>
        <p:nvSpPr>
          <p:cNvPr id="4" name="Rectangle 3"/>
          <p:cNvSpPr>
            <a:spLocks noGrp="1"/>
          </p:cNvSpPr>
          <p:nvPr/>
        </p:nvSpPr>
        <p:spPr>
          <a:xfrm>
            <a:off x="609600" y="1257300"/>
            <a:ext cx="10972800" cy="9525"/>
          </a:xfrm>
          <a:prstGeom prst="rect">
            <a:avLst/>
          </a:prstGeom>
          <a:solidFill>
            <a:srgbClr val="393A3E"/>
          </a:solidFill>
          <a:ln w="0">
            <a:noFill/>
            <a:prstDash val="solid"/>
          </a:ln>
        </p:spPr>
        <p:txBody>
          <a:bodyPr/>
          <a:lstStyle/>
          <a:p/>
        </p:txBody>
      </p:sp>
      <p:sp>
        <p:nvSpPr>
          <p:cNvPr id="5" name="Rectangle 4"/>
          <p:cNvSpPr>
            <a:spLocks noGrp="1"/>
          </p:cNvSpPr>
          <p:nvPr/>
        </p:nvSpPr>
        <p:spPr>
          <a:xfrm>
            <a:off x="609600" y="1619250"/>
            <a:ext cx="52387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75" b="1">
                <a:solidFill>
                  <a:srgbClr val="E11B35"/>
                </a:solidFill>
              </a:defRPr>
            </a:pPr>
            <a:r>
              <a:rPr sz="1875" b="1">
                <a:solidFill>
                  <a:srgbClr val="E11B35"/>
                </a:solidFill>
              </a:rPr>
              <a:t>01</a:t>
            </a:r>
            <a:endParaRPr sz="1875" b="1">
              <a:solidFill>
                <a:srgbClr val="E11B35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/>
        </p:nvSpPr>
        <p:spPr>
          <a:xfrm>
            <a:off x="1352550" y="1619250"/>
            <a:ext cx="3333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00" b="1">
                <a:solidFill>
                  <a:srgbClr val="F6F4EF"/>
                </a:solidFill>
              </a:defRPr>
            </a:pPr>
            <a:r>
              <a:rPr sz="1500" b="1">
                <a:solidFill>
                  <a:srgbClr val="F6F4EF"/>
                </a:solidFill>
              </a:rPr>
              <a:t>PRODUIT &amp; INGÉNIERIE — 359 k€</a:t>
            </a:r>
            <a:endParaRPr sz="1500" b="1">
              <a:solidFill>
                <a:srgbClr val="F6F4EF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4857750" y="1619250"/>
            <a:ext cx="6191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75" b="0">
                <a:solidFill>
                  <a:srgbClr val="D9D9D6"/>
                </a:solidFill>
              </a:defRPr>
            </a:pPr>
            <a:r>
              <a:rPr sz="1275" b="0">
                <a:solidFill>
                  <a:srgbClr val="D9D9D6"/>
                </a:solidFill>
              </a:rPr>
              <a:t>Architecture navale, CFD, design et prototype unique.</a:t>
            </a:r>
            <a:endParaRPr sz="1275" b="0">
              <a:solidFill>
                <a:srgbClr val="D9D9D6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/>
        </p:nvSpPr>
        <p:spPr>
          <a:xfrm>
            <a:off x="1352550" y="2305050"/>
            <a:ext cx="9696450" cy="9525"/>
          </a:xfrm>
          <a:prstGeom prst="rect">
            <a:avLst/>
          </a:prstGeom>
          <a:solidFill>
            <a:srgbClr val="393A3E"/>
          </a:solidFill>
          <a:ln w="0">
            <a:noFill/>
            <a:prstDash val="solid"/>
          </a:ln>
        </p:spPr>
        <p:txBody>
          <a:bodyPr/>
          <a:lstStyle/>
          <a:p/>
        </p:txBody>
      </p:sp>
      <p:sp>
        <p:nvSpPr>
          <p:cNvPr id="9" name="Rectangle 8"/>
          <p:cNvSpPr>
            <a:spLocks noGrp="1"/>
          </p:cNvSpPr>
          <p:nvPr/>
        </p:nvSpPr>
        <p:spPr>
          <a:xfrm>
            <a:off x="609600" y="2686050"/>
            <a:ext cx="52387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75" b="1">
                <a:solidFill>
                  <a:srgbClr val="E11B35"/>
                </a:solidFill>
              </a:defRPr>
            </a:pPr>
            <a:r>
              <a:rPr sz="1875" b="1">
                <a:solidFill>
                  <a:srgbClr val="E11B35"/>
                </a:solidFill>
              </a:rPr>
              <a:t>02</a:t>
            </a:r>
            <a:endParaRPr sz="1875" b="1">
              <a:solidFill>
                <a:srgbClr val="E11B35"/>
              </a:solidFill>
            </a:endParaRPr>
          </a:p>
        </p:txBody>
      </p:sp>
      <p:sp>
        <p:nvSpPr>
          <p:cNvPr id="10" name="Rectangle 9"/>
          <p:cNvSpPr>
            <a:spLocks noGrp="1"/>
          </p:cNvSpPr>
          <p:nvPr/>
        </p:nvSpPr>
        <p:spPr>
          <a:xfrm>
            <a:off x="1352550" y="2686050"/>
            <a:ext cx="3333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00" b="1">
                <a:solidFill>
                  <a:srgbClr val="F6F4EF"/>
                </a:solidFill>
              </a:defRPr>
            </a:pPr>
            <a:r>
              <a:rPr sz="1500" b="1">
                <a:solidFill>
                  <a:srgbClr val="F6F4EF"/>
                </a:solidFill>
              </a:rPr>
              <a:t>INDUSTRIALISATION — 141 k€</a:t>
            </a:r>
            <a:endParaRPr sz="1500" b="1">
              <a:solidFill>
                <a:srgbClr val="F6F4EF"/>
              </a:solidFill>
            </a:endParaRPr>
          </a:p>
        </p:txBody>
      </p:sp>
      <p:sp>
        <p:nvSpPr>
          <p:cNvPr id="11" name="Rectangle 10"/>
          <p:cNvSpPr>
            <a:spLocks noGrp="1"/>
          </p:cNvSpPr>
          <p:nvPr/>
        </p:nvSpPr>
        <p:spPr>
          <a:xfrm>
            <a:off x="4857750" y="2686050"/>
            <a:ext cx="6191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75" b="0">
                <a:solidFill>
                  <a:srgbClr val="D9D9D6"/>
                </a:solidFill>
              </a:defRPr>
            </a:pPr>
            <a:r>
              <a:rPr sz="1275" b="0">
                <a:solidFill>
                  <a:srgbClr val="D9D9D6"/>
                </a:solidFill>
              </a:rPr>
              <a:t>Outillages, chaîne chinoise, certification, essais et propriété intellectuelle.</a:t>
            </a:r>
            <a:endParaRPr sz="1275" b="0">
              <a:solidFill>
                <a:srgbClr val="D9D9D6"/>
              </a:solidFill>
            </a:endParaRPr>
          </a:p>
        </p:txBody>
      </p:sp>
      <p:sp>
        <p:nvSpPr>
          <p:cNvPr id="12" name="Rectangle 11"/>
          <p:cNvSpPr>
            <a:spLocks noGrp="1"/>
          </p:cNvSpPr>
          <p:nvPr/>
        </p:nvSpPr>
        <p:spPr>
          <a:xfrm>
            <a:off x="1352550" y="3371850"/>
            <a:ext cx="9696450" cy="9525"/>
          </a:xfrm>
          <a:prstGeom prst="rect">
            <a:avLst/>
          </a:prstGeom>
          <a:solidFill>
            <a:srgbClr val="393A3E"/>
          </a:solidFill>
          <a:ln w="0">
            <a:noFill/>
            <a:prstDash val="solid"/>
          </a:ln>
        </p:spPr>
        <p:txBody>
          <a:bodyPr/>
          <a:lstStyle/>
          <a:p/>
        </p:txBody>
      </p:sp>
      <p:sp>
        <p:nvSpPr>
          <p:cNvPr id="13" name="Rectangle 12"/>
          <p:cNvSpPr>
            <a:spLocks noGrp="1"/>
          </p:cNvSpPr>
          <p:nvPr/>
        </p:nvSpPr>
        <p:spPr>
          <a:xfrm>
            <a:off x="609600" y="3752850"/>
            <a:ext cx="52387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75" b="1">
                <a:solidFill>
                  <a:srgbClr val="E11B35"/>
                </a:solidFill>
              </a:defRPr>
            </a:pPr>
            <a:r>
              <a:rPr sz="1875" b="1">
                <a:solidFill>
                  <a:srgbClr val="E11B35"/>
                </a:solidFill>
              </a:rPr>
              <a:t>03</a:t>
            </a:r>
            <a:endParaRPr sz="1875" b="1">
              <a:solidFill>
                <a:srgbClr val="E11B35"/>
              </a:solidFill>
            </a:endParaRPr>
          </a:p>
        </p:txBody>
      </p:sp>
      <p:sp>
        <p:nvSpPr>
          <p:cNvPr id="14" name="Rectangle 13"/>
          <p:cNvSpPr>
            <a:spLocks noGrp="1"/>
          </p:cNvSpPr>
          <p:nvPr/>
        </p:nvSpPr>
        <p:spPr>
          <a:xfrm>
            <a:off x="1352550" y="3752850"/>
            <a:ext cx="3333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00" b="1">
                <a:solidFill>
                  <a:srgbClr val="F6F4EF"/>
                </a:solidFill>
              </a:defRPr>
            </a:pPr>
            <a:r>
              <a:rPr sz="1500" b="1">
                <a:solidFill>
                  <a:srgbClr val="F6F4EF"/>
                </a:solidFill>
              </a:rPr>
              <a:t>DUBAÏ &amp; COMMERCIAL — 150 k€</a:t>
            </a:r>
            <a:endParaRPr sz="1500" b="1">
              <a:solidFill>
                <a:srgbClr val="F6F4EF"/>
              </a:solidFill>
            </a:endParaRPr>
          </a:p>
        </p:txBody>
      </p:sp>
      <p:sp>
        <p:nvSpPr>
          <p:cNvPr id="15" name="Rectangle 14"/>
          <p:cNvSpPr>
            <a:spLocks noGrp="1"/>
          </p:cNvSpPr>
          <p:nvPr/>
        </p:nvSpPr>
        <p:spPr>
          <a:xfrm>
            <a:off x="4857750" y="3752850"/>
            <a:ext cx="6191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75" b="0">
                <a:solidFill>
                  <a:srgbClr val="D9D9D6"/>
                </a:solidFill>
              </a:defRPr>
            </a:pPr>
            <a:r>
              <a:rPr sz="1275" b="0">
                <a:solidFill>
                  <a:srgbClr val="D9D9D6"/>
                </a:solidFill>
              </a:rPr>
              <a:t>Équipe locale, bureau, assistante, marketing, salons et lancement.</a:t>
            </a:r>
            <a:endParaRPr sz="1275" b="0">
              <a:solidFill>
                <a:srgbClr val="D9D9D6"/>
              </a:solidFill>
            </a:endParaRPr>
          </a:p>
        </p:txBody>
      </p:sp>
      <p:sp>
        <p:nvSpPr>
          <p:cNvPr id="16" name="Rectangle 15"/>
          <p:cNvSpPr>
            <a:spLocks noGrp="1"/>
          </p:cNvSpPr>
          <p:nvPr/>
        </p:nvSpPr>
        <p:spPr>
          <a:xfrm>
            <a:off x="1352550" y="4438650"/>
            <a:ext cx="9696450" cy="9525"/>
          </a:xfrm>
          <a:prstGeom prst="rect">
            <a:avLst/>
          </a:prstGeom>
          <a:solidFill>
            <a:srgbClr val="393A3E"/>
          </a:solidFill>
          <a:ln w="0">
            <a:noFill/>
            <a:prstDash val="solid"/>
          </a:ln>
        </p:spPr>
        <p:txBody>
          <a:bodyPr/>
          <a:lstStyle/>
          <a:p/>
        </p:txBody>
      </p:sp>
      <p:sp>
        <p:nvSpPr>
          <p:cNvPr id="17" name="Rectangle 16"/>
          <p:cNvSpPr>
            <a:spLocks noGrp="1"/>
          </p:cNvSpPr>
          <p:nvPr/>
        </p:nvSpPr>
        <p:spPr>
          <a:xfrm>
            <a:off x="609600" y="4819650"/>
            <a:ext cx="52387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75" b="1">
                <a:solidFill>
                  <a:srgbClr val="E11B35"/>
                </a:solidFill>
              </a:defRPr>
            </a:pPr>
            <a:r>
              <a:rPr sz="1875" b="1">
                <a:solidFill>
                  <a:srgbClr val="E11B35"/>
                </a:solidFill>
              </a:rPr>
              <a:t>04</a:t>
            </a:r>
            <a:endParaRPr sz="1875" b="1">
              <a:solidFill>
                <a:srgbClr val="E11B35"/>
              </a:solidFill>
            </a:endParaRPr>
          </a:p>
        </p:txBody>
      </p:sp>
      <p:sp>
        <p:nvSpPr>
          <p:cNvPr id="18" name="Rectangle 17"/>
          <p:cNvSpPr>
            <a:spLocks noGrp="1"/>
          </p:cNvSpPr>
          <p:nvPr/>
        </p:nvSpPr>
        <p:spPr>
          <a:xfrm>
            <a:off x="1352550" y="4819650"/>
            <a:ext cx="3333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00" b="1">
                <a:solidFill>
                  <a:srgbClr val="F6F4EF"/>
                </a:solidFill>
              </a:defRPr>
            </a:pPr>
            <a:r>
              <a:rPr sz="1500" b="1">
                <a:solidFill>
                  <a:srgbClr val="F6F4EF"/>
                </a:solidFill>
              </a:rPr>
              <a:t>ÉQUIPE &amp; TRÉSORERIE — 250 k€</a:t>
            </a:r>
            <a:endParaRPr sz="1500" b="1">
              <a:solidFill>
                <a:srgbClr val="F6F4EF"/>
              </a:solidFill>
            </a:endParaRPr>
          </a:p>
        </p:txBody>
      </p:sp>
      <p:sp>
        <p:nvSpPr>
          <p:cNvPr id="19" name="Rectangle 18"/>
          <p:cNvSpPr>
            <a:spLocks noGrp="1"/>
          </p:cNvSpPr>
          <p:nvPr/>
        </p:nvSpPr>
        <p:spPr>
          <a:xfrm>
            <a:off x="4857750" y="4819650"/>
            <a:ext cx="6191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75" b="0">
                <a:solidFill>
                  <a:srgbClr val="D9D9D6"/>
                </a:solidFill>
              </a:defRPr>
            </a:pPr>
            <a:r>
              <a:rPr sz="1275" b="0">
                <a:solidFill>
                  <a:srgbClr val="D9D9D6"/>
                </a:solidFill>
              </a:rPr>
              <a:t>Management, ingénierie, hébergement du CEO et réserve d’imprévus.</a:t>
            </a:r>
            <a:endParaRPr sz="1275" b="0">
              <a:solidFill>
                <a:srgbClr val="D9D9D6"/>
              </a:solidFill>
            </a:endParaRPr>
          </a:p>
        </p:txBody>
      </p:sp>
      <p:sp>
        <p:nvSpPr>
          <p:cNvPr id="20" name="Rectangle 19"/>
          <p:cNvSpPr>
            <a:spLocks noGrp="1"/>
          </p:cNvSpPr>
          <p:nvPr/>
        </p:nvSpPr>
        <p:spPr>
          <a:xfrm>
            <a:off x="1352550" y="5505450"/>
            <a:ext cx="9696450" cy="9525"/>
          </a:xfrm>
          <a:prstGeom prst="rect">
            <a:avLst/>
          </a:prstGeom>
          <a:solidFill>
            <a:srgbClr val="393A3E"/>
          </a:solidFill>
          <a:ln w="0">
            <a:noFill/>
            <a:prstDash val="solid"/>
          </a:ln>
        </p:spPr>
        <p:txBody>
          <a:bodyPr/>
          <a:lstStyle/>
          <a:p/>
        </p:txBody>
      </p:sp>
      <p:sp>
        <p:nvSpPr>
          <p:cNvPr id="21" name="Rectangle 20"/>
          <p:cNvSpPr>
            <a:spLocks noGrp="1"/>
          </p:cNvSpPr>
          <p:nvPr/>
        </p:nvSpPr>
        <p:spPr>
          <a:xfrm>
            <a:off x="609600" y="6067425"/>
            <a:ext cx="1047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E11B35"/>
                </a:solidFill>
              </a:defRPr>
            </a:pPr>
            <a:r>
              <a:rPr sz="1200" b="1">
                <a:solidFill>
                  <a:srgbClr val="E11B35"/>
                </a:solidFill>
              </a:rPr>
              <a:t>TOTAL : 900 k€ — budget recalé et consolidé à partir du dossier du 29 août 2026.</a:t>
            </a:r>
            <a:endParaRPr sz="1200" b="1">
              <a:solidFill>
                <a:srgbClr val="E11B35"/>
              </a:solidFill>
            </a:endParaRPr>
          </a:p>
        </p:txBody>
      </p:sp>
      <p:sp>
        <p:nvSpPr>
          <p:cNvPr id="23" name="TextBox 22"/>
          <p:cNvSpPr>
            <a:spLocks noGrp="1"/>
          </p:cNvSpPr>
          <p:nvPr/>
        </p:nvSpPr>
        <p:spPr>
          <a:xfrm>
            <a:off x="6583680" y="5303520"/>
            <a:ext cx="49377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None/>
              <a:defRPr sz="1200"/>
            </a:p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9" name="Rectangle 18"/>
          <p:cNvSpPr>
            <a:spLocks noGrp="1"/>
          </p:cNvSpPr>
          <p:nvPr/>
        </p:nvSpPr>
        <p:spPr>
          <a:xfrm>
            <a:off x="609600" y="323850"/>
            <a:ext cx="571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75" b="1">
                <a:solidFill>
                  <a:srgbClr val="A40018"/>
                </a:solidFill>
              </a:defRPr>
            </a:pPr>
            <a:r>
              <a:rPr sz="975" b="1">
                <a:solidFill>
                  <a:srgbClr val="A40018"/>
                </a:solidFill>
              </a:rPr>
              <a:t>PRÉVISIONNEL</a:t>
            </a:r>
            <a:endParaRPr sz="975" b="1">
              <a:solidFill>
                <a:srgbClr val="A40018"/>
              </a:solidFill>
            </a:endParaRPr>
          </a:p>
        </p:txBody>
      </p:sp>
      <p:sp>
        <p:nvSpPr>
          <p:cNvPr id="2" name="Rectangle 1"/>
          <p:cNvSpPr>
            <a:spLocks noGrp="1"/>
          </p:cNvSpPr>
          <p:nvPr/>
        </p:nvSpPr>
        <p:spPr>
          <a:xfrm>
            <a:off x="609600" y="57150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700" b="1">
                <a:solidFill>
                  <a:srgbClr val="111317"/>
                </a:solidFill>
              </a:defRPr>
            </a:pPr>
            <a:r>
              <a:rPr sz="2700" b="1">
                <a:solidFill>
                  <a:srgbClr val="111317"/>
                </a:solidFill>
              </a:rPr>
              <a:t>Le scénario central atteint 50 unités et 18,95 M€ de chiffre d’affaires en année 3</a:t>
            </a:r>
            <a:endParaRPr sz="2700" b="1">
              <a:solidFill>
                <a:srgbClr val="111317"/>
              </a:solidFill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11191875" y="323850"/>
            <a:ext cx="381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900" b="1">
                <a:solidFill>
                  <a:srgbClr val="A8A8A4"/>
                </a:solidFill>
              </a:defRPr>
            </a:pPr>
            <a:r>
              <a:rPr sz="900" b="1">
                <a:solidFill>
                  <a:srgbClr val="A8A8A4"/>
                </a:solidFill>
              </a:rPr>
              <a:t>15</a:t>
            </a:r>
            <a:endParaRPr sz="900" b="1">
              <a:solidFill>
                <a:srgbClr val="A8A8A4"/>
              </a:solidFill>
            </a:endParaRPr>
          </a:p>
        </p:txBody>
      </p:sp>
      <p:sp>
        <p:nvSpPr>
          <p:cNvPr id="4" name="Rectangle 3"/>
          <p:cNvSpPr>
            <a:spLocks noGrp="1"/>
          </p:cNvSpPr>
          <p:nvPr/>
        </p:nvSpPr>
        <p:spPr>
          <a:xfrm>
            <a:off x="609600" y="1257300"/>
            <a:ext cx="10972800" cy="9525"/>
          </a:xfrm>
          <a:prstGeom prst="rect">
            <a:avLst/>
          </a:prstGeom>
          <a:solidFill>
            <a:srgbClr val="393A3E"/>
          </a:solidFill>
          <a:ln w="0">
            <a:noFill/>
            <a:prstDash val="solid"/>
          </a:ln>
        </p:spPr>
        <p:txBody>
          <a:bodyPr/>
          <a:lstStyle/>
          <a:p/>
        </p:txBody>
      </p:sp>
      <p:graphicFrame>
        <p:nvGraphicFramePr>
          <p:cNvPr id="27" name="Tableau prévisionnel"/>
          <p:cNvGraphicFramePr/>
          <p:nvPr/>
        </p:nvGraphicFramePr>
        <p:xfrm>
          <a:off x="609600" y="1657350"/>
          <a:ext cx="10972800" cy="3886200"/>
        </p:xfrm>
        <a:graphic>
          <a:graphicData uri="http://schemas.openxmlformats.org/drawingml/2006/table">
            <a:tbl>
              <a:tblPr firstRow="1"/>
              <a:tblGrid>
                <a:gridCol w="1800000"/>
                <a:gridCol w="2000000"/>
                <a:gridCol w="2600000"/>
                <a:gridCol w="2600000"/>
                <a:gridCol w="1972800"/>
              </a:tblGrid>
              <a:tr h="6477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150" b="1">
                          <a:solidFill>
                            <a:srgbClr val="F6F4EF"/>
                          </a:solidFill>
                        </a:rPr>
                        <a:t>Année</a:t>
                      </a:r>
                      <a:endParaRPr sz="1150" b="1">
                        <a:solidFill>
                          <a:srgbClr val="F6F4EF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1131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1150" b="1">
                          <a:solidFill>
                            <a:srgbClr val="F6F4EF"/>
                          </a:solidFill>
                        </a:rPr>
                        <a:t>Bateaux vendus</a:t>
                      </a:r>
                      <a:endParaRPr sz="1150" b="1">
                        <a:solidFill>
                          <a:srgbClr val="F6F4EF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1131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1150" b="1">
                          <a:solidFill>
                            <a:srgbClr val="F6F4EF"/>
                          </a:solidFill>
                        </a:rPr>
                        <a:t>Chiffre d’affaires HT</a:t>
                      </a:r>
                      <a:endParaRPr sz="1150" b="1">
                        <a:solidFill>
                          <a:srgbClr val="F6F4EF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1131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1150" b="1">
                          <a:solidFill>
                            <a:srgbClr val="F6F4EF"/>
                          </a:solidFill>
                        </a:rPr>
                        <a:t>Marge brute</a:t>
                      </a:r>
                      <a:endParaRPr sz="1150" b="1">
                        <a:solidFill>
                          <a:srgbClr val="F6F4EF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11317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1150" b="1">
                          <a:solidFill>
                            <a:srgbClr val="F6F4EF"/>
                          </a:solidFill>
                        </a:rPr>
                        <a:t>Taux de marge</a:t>
                      </a:r>
                      <a:endParaRPr sz="1150" b="1">
                        <a:solidFill>
                          <a:srgbClr val="F6F4EF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11317"/>
                    </a:solidFill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400" b="1">
                          <a:solidFill>
                            <a:srgbClr val="111317"/>
                          </a:solidFill>
                        </a:rPr>
                        <a:t>Année 1</a:t>
                      </a:r>
                      <a:endParaRPr sz="1400" b="1">
                        <a:solidFill>
                          <a:srgbClr val="111317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CFCFCB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1400" b="0">
                          <a:solidFill>
                            <a:srgbClr val="111317"/>
                          </a:solidFill>
                        </a:rPr>
                        <a:t>8</a:t>
                      </a:r>
                      <a:endParaRPr sz="1400" b="0">
                        <a:solidFill>
                          <a:srgbClr val="111317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CFCFCB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1600" b="1">
                          <a:solidFill>
                            <a:srgbClr val="111317"/>
                          </a:solidFill>
                        </a:rPr>
                        <a:t>3,032 M€</a:t>
                      </a:r>
                      <a:endParaRPr sz="1600" b="1">
                        <a:solidFill>
                          <a:srgbClr val="111317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CFCFCB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1600" b="1">
                          <a:solidFill>
                            <a:srgbClr val="111317"/>
                          </a:solidFill>
                        </a:rPr>
                        <a:t>1,936 M€</a:t>
                      </a:r>
                      <a:endParaRPr sz="1600" b="1">
                        <a:solidFill>
                          <a:srgbClr val="111317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CFCFCB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1300" b="0">
                          <a:solidFill>
                            <a:srgbClr val="6A6B6F"/>
                          </a:solidFill>
                        </a:rPr>
                        <a:t>63,9 %</a:t>
                      </a:r>
                      <a:endParaRPr sz="1300" b="0">
                        <a:solidFill>
                          <a:srgbClr val="6A6B6F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CFCFCB"/>
                      </a:solidFill>
                    </a:lnB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400" b="1">
                          <a:solidFill>
                            <a:srgbClr val="111317"/>
                          </a:solidFill>
                        </a:rPr>
                        <a:t>Année 2</a:t>
                      </a:r>
                      <a:endParaRPr sz="1400" b="1">
                        <a:solidFill>
                          <a:srgbClr val="111317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CFCFCB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1400" b="0">
                          <a:solidFill>
                            <a:srgbClr val="111317"/>
                          </a:solidFill>
                        </a:rPr>
                        <a:t>24</a:t>
                      </a:r>
                      <a:endParaRPr sz="1400" b="0">
                        <a:solidFill>
                          <a:srgbClr val="111317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CFCFCB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1600" b="1">
                          <a:solidFill>
                            <a:srgbClr val="111317"/>
                          </a:solidFill>
                        </a:rPr>
                        <a:t>9,096 M€</a:t>
                      </a:r>
                      <a:endParaRPr sz="1600" b="1">
                        <a:solidFill>
                          <a:srgbClr val="111317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CFCFCB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1600" b="1">
                          <a:solidFill>
                            <a:srgbClr val="111317"/>
                          </a:solidFill>
                        </a:rPr>
                        <a:t>5,808 M€</a:t>
                      </a:r>
                      <a:endParaRPr sz="1600" b="1">
                        <a:solidFill>
                          <a:srgbClr val="111317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CFCFCB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1300" b="0">
                          <a:solidFill>
                            <a:srgbClr val="6A6B6F"/>
                          </a:solidFill>
                        </a:rPr>
                        <a:t>63,9 %</a:t>
                      </a:r>
                      <a:endParaRPr sz="1300" b="0">
                        <a:solidFill>
                          <a:srgbClr val="6A6B6F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CFCFCB"/>
                      </a:solidFill>
                    </a:lnB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400" b="1">
                          <a:solidFill>
                            <a:srgbClr val="111317"/>
                          </a:solidFill>
                        </a:rPr>
                        <a:t>Année 3</a:t>
                      </a:r>
                      <a:endParaRPr sz="1400" b="1">
                        <a:solidFill>
                          <a:srgbClr val="111317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CFCFCB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1400" b="0">
                          <a:solidFill>
                            <a:srgbClr val="111317"/>
                          </a:solidFill>
                        </a:rPr>
                        <a:t>50</a:t>
                      </a:r>
                      <a:endParaRPr sz="1400" b="0">
                        <a:solidFill>
                          <a:srgbClr val="111317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CFCFCB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1600" b="1">
                          <a:solidFill>
                            <a:srgbClr val="111317"/>
                          </a:solidFill>
                        </a:rPr>
                        <a:t>18,950 M€</a:t>
                      </a:r>
                      <a:endParaRPr sz="1600" b="1">
                        <a:solidFill>
                          <a:srgbClr val="111317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CFCFCB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1600" b="1">
                          <a:solidFill>
                            <a:srgbClr val="111317"/>
                          </a:solidFill>
                        </a:rPr>
                        <a:t>12,100 M€</a:t>
                      </a:r>
                      <a:endParaRPr sz="1600" b="1">
                        <a:solidFill>
                          <a:srgbClr val="111317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CFCFCB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1300" b="0">
                          <a:solidFill>
                            <a:srgbClr val="6A6B6F"/>
                          </a:solidFill>
                        </a:rPr>
                        <a:t>63,9 %</a:t>
                      </a:r>
                      <a:endParaRPr sz="1300" b="0">
                        <a:solidFill>
                          <a:srgbClr val="6A6B6F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CFCFCB"/>
                      </a:solidFill>
                    </a:lnB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400" b="1">
                          <a:solidFill>
                            <a:srgbClr val="111317"/>
                          </a:solidFill>
                        </a:rPr>
                        <a:t>Année 4</a:t>
                      </a:r>
                      <a:endParaRPr sz="1400" b="1">
                        <a:solidFill>
                          <a:srgbClr val="111317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CFCFCB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1400" b="0">
                          <a:solidFill>
                            <a:srgbClr val="111317"/>
                          </a:solidFill>
                        </a:rPr>
                        <a:t>90</a:t>
                      </a:r>
                      <a:endParaRPr sz="1400" b="0">
                        <a:solidFill>
                          <a:srgbClr val="111317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CFCFCB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1600" b="1">
                          <a:solidFill>
                            <a:srgbClr val="111317"/>
                          </a:solidFill>
                        </a:rPr>
                        <a:t>34,110 M€</a:t>
                      </a:r>
                      <a:endParaRPr sz="1600" b="1">
                        <a:solidFill>
                          <a:srgbClr val="111317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CFCFCB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1600" b="1">
                          <a:solidFill>
                            <a:srgbClr val="111317"/>
                          </a:solidFill>
                        </a:rPr>
                        <a:t>21,780 M€</a:t>
                      </a:r>
                      <a:endParaRPr sz="1600" b="1">
                        <a:solidFill>
                          <a:srgbClr val="111317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CFCFCB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1300" b="0">
                          <a:solidFill>
                            <a:srgbClr val="6A6B6F"/>
                          </a:solidFill>
                        </a:rPr>
                        <a:t>63,9 %</a:t>
                      </a:r>
                      <a:endParaRPr sz="1300" b="0">
                        <a:solidFill>
                          <a:srgbClr val="6A6B6F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CFCFCB"/>
                      </a:solidFill>
                    </a:lnB>
                    <a:noFill/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400" b="1">
                          <a:solidFill>
                            <a:srgbClr val="111317"/>
                          </a:solidFill>
                        </a:rPr>
                        <a:t>Année 5</a:t>
                      </a:r>
                      <a:endParaRPr sz="1400" b="1">
                        <a:solidFill>
                          <a:srgbClr val="111317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CFCFCB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1400" b="0">
                          <a:solidFill>
                            <a:srgbClr val="111317"/>
                          </a:solidFill>
                        </a:rPr>
                        <a:t>140</a:t>
                      </a:r>
                      <a:endParaRPr sz="1400" b="0">
                        <a:solidFill>
                          <a:srgbClr val="111317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CFCFCB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1600" b="1">
                          <a:solidFill>
                            <a:srgbClr val="111317"/>
                          </a:solidFill>
                        </a:rPr>
                        <a:t>53,060 M€</a:t>
                      </a:r>
                      <a:endParaRPr sz="1600" b="1">
                        <a:solidFill>
                          <a:srgbClr val="111317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CFCFCB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1600" b="1">
                          <a:solidFill>
                            <a:srgbClr val="111317"/>
                          </a:solidFill>
                        </a:rPr>
                        <a:t>33,880 M€</a:t>
                      </a:r>
                      <a:endParaRPr sz="1600" b="1">
                        <a:solidFill>
                          <a:srgbClr val="111317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CFCFCB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1300" b="0">
                          <a:solidFill>
                            <a:srgbClr val="6A6B6F"/>
                          </a:solidFill>
                        </a:rPr>
                        <a:t>63,9 %</a:t>
                      </a:r>
                      <a:endParaRPr sz="1300" b="0">
                        <a:solidFill>
                          <a:srgbClr val="6A6B6F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CFCFCB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1" name="Rectangle 20"/>
          <p:cNvSpPr>
            <a:spLocks noGrp="1"/>
          </p:cNvSpPr>
          <p:nvPr/>
        </p:nvSpPr>
        <p:spPr>
          <a:xfrm>
            <a:off x="609600" y="5772150"/>
            <a:ext cx="109728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150" b="0">
                <a:solidFill>
                  <a:srgbClr val="56575B"/>
                </a:solidFill>
              </a:defRPr>
            </a:pPr>
            <a:r>
              <a:rPr sz="1150" b="0">
                <a:solidFill>
                  <a:srgbClr val="56575B"/>
                </a:solidFill>
              </a:rPr>
              <a:t>Hypothèses : prix moyen 379 000€ HT, coût complet 137 000€ par bateau. Résultats indicatifs, non garantis.</a:t>
            </a:r>
            <a:endParaRPr sz="1150" b="0">
              <a:solidFill>
                <a:srgbClr val="56575B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9" name="Rectangle 18"/>
          <p:cNvSpPr>
            <a:spLocks noGrp="1"/>
          </p:cNvSpPr>
          <p:nvPr/>
        </p:nvSpPr>
        <p:spPr>
          <a:xfrm>
            <a:off x="609600" y="323850"/>
            <a:ext cx="571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75" b="1">
                <a:solidFill>
                  <a:srgbClr val="A40018"/>
                </a:solidFill>
              </a:defRPr>
            </a:pPr>
            <a:r>
              <a:rPr sz="975" b="1">
                <a:solidFill>
                  <a:srgbClr val="A40018"/>
                </a:solidFill>
              </a:rPr>
              <a:t>ÉCONOMIE UNITAIRE</a:t>
            </a:r>
            <a:endParaRPr sz="975" b="1">
              <a:solidFill>
                <a:srgbClr val="A40018"/>
              </a:solidFill>
            </a:endParaRPr>
          </a:p>
        </p:txBody>
      </p:sp>
      <p:sp>
        <p:nvSpPr>
          <p:cNvPr id="2" name="Rectangle 1"/>
          <p:cNvSpPr>
            <a:spLocks noGrp="1"/>
          </p:cNvSpPr>
          <p:nvPr/>
        </p:nvSpPr>
        <p:spPr>
          <a:xfrm>
            <a:off x="609600" y="57150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700" b="1">
                <a:solidFill>
                  <a:srgbClr val="111317"/>
                </a:solidFill>
              </a:defRPr>
            </a:pPr>
            <a:r>
              <a:rPr sz="2700" b="1">
                <a:solidFill>
                  <a:srgbClr val="111317"/>
                </a:solidFill>
              </a:rPr>
              <a:t>Un bateau vendu au prix moyen cible génère 242 k€ de marge brute</a:t>
            </a:r>
            <a:endParaRPr sz="2700" b="1">
              <a:solidFill>
                <a:srgbClr val="111317"/>
              </a:solidFill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11191875" y="323850"/>
            <a:ext cx="381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900" b="1">
                <a:solidFill>
                  <a:srgbClr val="A8A8A4"/>
                </a:solidFill>
              </a:defRPr>
            </a:pPr>
            <a:r>
              <a:rPr sz="900" b="1">
                <a:solidFill>
                  <a:srgbClr val="A8A8A4"/>
                </a:solidFill>
              </a:rPr>
              <a:t>16</a:t>
            </a:r>
            <a:endParaRPr sz="900" b="1">
              <a:solidFill>
                <a:srgbClr val="A8A8A4"/>
              </a:solidFill>
            </a:endParaRPr>
          </a:p>
        </p:txBody>
      </p:sp>
      <p:sp>
        <p:nvSpPr>
          <p:cNvPr id="4" name="Rectangle 3"/>
          <p:cNvSpPr>
            <a:spLocks noGrp="1"/>
          </p:cNvSpPr>
          <p:nvPr/>
        </p:nvSpPr>
        <p:spPr>
          <a:xfrm>
            <a:off x="609600" y="1257300"/>
            <a:ext cx="10972800" cy="9525"/>
          </a:xfrm>
          <a:prstGeom prst="rect">
            <a:avLst/>
          </a:prstGeom>
          <a:solidFill>
            <a:srgbClr val="393A3E"/>
          </a:solidFill>
          <a:ln w="0">
            <a:noFill/>
            <a:prstDash val="solid"/>
          </a:ln>
        </p:spPr>
        <p:txBody>
          <a:bodyPr/>
          <a:lstStyle/>
          <a:p/>
        </p:txBody>
      </p:sp>
      <p:sp>
        <p:nvSpPr>
          <p:cNvPr id="5" name="Rectangle 4"/>
          <p:cNvSpPr>
            <a:spLocks noGrp="1"/>
          </p:cNvSpPr>
          <p:nvPr/>
        </p:nvSpPr>
        <p:spPr>
          <a:xfrm>
            <a:off x="609600" y="1790700"/>
            <a:ext cx="476250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5550" b="1">
                <a:solidFill>
                  <a:srgbClr val="A40018"/>
                </a:solidFill>
              </a:defRPr>
            </a:pPr>
            <a:r>
              <a:rPr sz="5550" b="1">
                <a:solidFill>
                  <a:srgbClr val="A40018"/>
                </a:solidFill>
              </a:rPr>
              <a:t>379 k€</a:t>
            </a:r>
            <a:endParaRPr sz="5550" b="1">
              <a:solidFill>
                <a:srgbClr val="A40018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/>
        </p:nvSpPr>
        <p:spPr>
          <a:xfrm>
            <a:off x="666750" y="2819400"/>
            <a:ext cx="3810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75" b="1">
                <a:solidFill>
                  <a:srgbClr val="111317"/>
                </a:solidFill>
              </a:defRPr>
            </a:pPr>
            <a:r>
              <a:rPr sz="1275" b="1">
                <a:solidFill>
                  <a:srgbClr val="111317"/>
                </a:solidFill>
              </a:rPr>
              <a:t>PRIX MOYEN ENCAISSÉ HT</a:t>
            </a:r>
            <a:endParaRPr sz="1275" b="1">
              <a:solidFill>
                <a:srgbClr val="111317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609600" y="3476625"/>
            <a:ext cx="4905375" cy="9525"/>
          </a:xfrm>
          <a:prstGeom prst="rect">
            <a:avLst/>
          </a:prstGeom>
          <a:solidFill>
            <a:srgbClr val="CFCFCB"/>
          </a:solidFill>
          <a:ln w="0">
            <a:noFill/>
            <a:prstDash val="solid"/>
          </a:ln>
        </p:spPr>
        <p:txBody>
          <a:bodyPr/>
          <a:lstStyle/>
          <a:p/>
        </p:txBody>
      </p:sp>
      <p:sp>
        <p:nvSpPr>
          <p:cNvPr id="8" name="Rectangle 7"/>
          <p:cNvSpPr>
            <a:spLocks noGrp="1"/>
          </p:cNvSpPr>
          <p:nvPr/>
        </p:nvSpPr>
        <p:spPr>
          <a:xfrm>
            <a:off x="609600" y="3781425"/>
            <a:ext cx="1619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50" b="1">
                <a:solidFill>
                  <a:srgbClr val="6A6B6F"/>
                </a:solidFill>
              </a:defRPr>
            </a:pPr>
            <a:r>
              <a:rPr sz="1050" b="1">
                <a:solidFill>
                  <a:srgbClr val="6A6B6F"/>
                </a:solidFill>
              </a:rPr>
              <a:t>COÛT COMPLET</a:t>
            </a:r>
            <a:endParaRPr sz="1050" b="1">
              <a:solidFill>
                <a:srgbClr val="6A6B6F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/>
        </p:nvSpPr>
        <p:spPr>
          <a:xfrm>
            <a:off x="609600" y="4038600"/>
            <a:ext cx="3048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825" b="1">
                <a:solidFill>
                  <a:srgbClr val="111317"/>
                </a:solidFill>
              </a:defRPr>
            </a:pPr>
            <a:r>
              <a:rPr sz="3825" b="1">
                <a:solidFill>
                  <a:srgbClr val="111317"/>
                </a:solidFill>
              </a:rPr>
              <a:t>137 k€</a:t>
            </a:r>
            <a:endParaRPr sz="3825" b="1">
              <a:solidFill>
                <a:srgbClr val="111317"/>
              </a:solidFill>
            </a:endParaRPr>
          </a:p>
        </p:txBody>
      </p:sp>
      <p:sp>
        <p:nvSpPr>
          <p:cNvPr id="10" name="Rectangle 9"/>
          <p:cNvSpPr>
            <a:spLocks noGrp="1"/>
          </p:cNvSpPr>
          <p:nvPr/>
        </p:nvSpPr>
        <p:spPr>
          <a:xfrm>
            <a:off x="647700" y="4762500"/>
            <a:ext cx="28575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6A6B6F"/>
                </a:solidFill>
              </a:defRPr>
            </a:pPr>
            <a:r>
              <a:rPr sz="1200" b="1">
                <a:solidFill>
                  <a:srgbClr val="6A6B6F"/>
                </a:solidFill>
              </a:rPr>
              <a:t>PAR BATEAU</a:t>
            </a:r>
            <a:endParaRPr sz="1200" b="1">
              <a:solidFill>
                <a:srgbClr val="6A6B6F"/>
              </a:solidFill>
            </a:endParaRPr>
          </a:p>
        </p:txBody>
      </p:sp>
      <p:sp>
        <p:nvSpPr>
          <p:cNvPr id="11" name="Rectangle 10"/>
          <p:cNvSpPr>
            <a:spLocks noGrp="1"/>
          </p:cNvSpPr>
          <p:nvPr/>
        </p:nvSpPr>
        <p:spPr>
          <a:xfrm>
            <a:off x="6191250" y="1790700"/>
            <a:ext cx="5391150" cy="3143250"/>
          </a:xfrm>
          <a:prstGeom prst="rect">
            <a:avLst/>
          </a:prstGeom>
          <a:solidFill>
            <a:srgbClr val="111317"/>
          </a:solidFill>
          <a:ln w="0">
            <a:noFill/>
            <a:prstDash val="solid"/>
          </a:ln>
        </p:spPr>
        <p:txBody>
          <a:bodyPr/>
          <a:lstStyle/>
          <a:p/>
        </p:txBody>
      </p:sp>
      <p:sp>
        <p:nvSpPr>
          <p:cNvPr id="12" name="Rectangle 11"/>
          <p:cNvSpPr>
            <a:spLocks noGrp="1"/>
          </p:cNvSpPr>
          <p:nvPr/>
        </p:nvSpPr>
        <p:spPr>
          <a:xfrm>
            <a:off x="6534150" y="2095500"/>
            <a:ext cx="2857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50" b="1">
                <a:solidFill>
                  <a:srgbClr val="E11B35"/>
                </a:solidFill>
              </a:defRPr>
            </a:pPr>
            <a:r>
              <a:rPr sz="1050" b="1">
                <a:solidFill>
                  <a:srgbClr val="E11B35"/>
                </a:solidFill>
              </a:rPr>
              <a:t>MARGE BRUTE</a:t>
            </a:r>
            <a:endParaRPr sz="1050" b="1">
              <a:solidFill>
                <a:srgbClr val="E11B35"/>
              </a:solidFill>
            </a:endParaRPr>
          </a:p>
        </p:txBody>
      </p:sp>
      <p:sp>
        <p:nvSpPr>
          <p:cNvPr id="13" name="Rectangle 12"/>
          <p:cNvSpPr>
            <a:spLocks noGrp="1"/>
          </p:cNvSpPr>
          <p:nvPr/>
        </p:nvSpPr>
        <p:spPr>
          <a:xfrm>
            <a:off x="6534150" y="2457450"/>
            <a:ext cx="38100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150" b="1">
                <a:solidFill>
                  <a:srgbClr val="F6F4EF"/>
                </a:solidFill>
              </a:defRPr>
            </a:pPr>
            <a:r>
              <a:rPr sz="3150" b="1">
                <a:solidFill>
                  <a:srgbClr val="F6F4EF"/>
                </a:solidFill>
              </a:rPr>
              <a:t>242 k€</a:t>
            </a:r>
            <a:endParaRPr sz="3150" b="1">
              <a:solidFill>
                <a:srgbClr val="F6F4EF"/>
              </a:solidFill>
            </a:endParaRPr>
          </a:p>
        </p:txBody>
      </p:sp>
      <p:sp>
        <p:nvSpPr>
          <p:cNvPr id="14" name="Rectangle 13"/>
          <p:cNvSpPr>
            <a:spLocks noGrp="1"/>
          </p:cNvSpPr>
          <p:nvPr/>
        </p:nvSpPr>
        <p:spPr>
          <a:xfrm>
            <a:off x="6572250" y="3009900"/>
            <a:ext cx="2381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50" b="1">
                <a:solidFill>
                  <a:srgbClr val="A8A8A4"/>
                </a:solidFill>
              </a:defRPr>
            </a:pPr>
            <a:r>
              <a:rPr sz="1050" b="1">
                <a:solidFill>
                  <a:srgbClr val="A8A8A4"/>
                </a:solidFill>
              </a:rPr>
              <a:t>PAR BATEAU</a:t>
            </a:r>
            <a:endParaRPr sz="1050" b="1">
              <a:solidFill>
                <a:srgbClr val="A8A8A4"/>
              </a:solidFill>
            </a:endParaRPr>
          </a:p>
        </p:txBody>
      </p:sp>
      <p:sp>
        <p:nvSpPr>
          <p:cNvPr id="15" name="Rectangle 14"/>
          <p:cNvSpPr>
            <a:spLocks noGrp="1"/>
          </p:cNvSpPr>
          <p:nvPr/>
        </p:nvSpPr>
        <p:spPr>
          <a:xfrm>
            <a:off x="6534150" y="3429000"/>
            <a:ext cx="4476750" cy="9525"/>
          </a:xfrm>
          <a:prstGeom prst="rect">
            <a:avLst/>
          </a:prstGeom>
          <a:solidFill>
            <a:srgbClr val="393A3E"/>
          </a:solidFill>
          <a:ln w="0">
            <a:noFill/>
            <a:prstDash val="solid"/>
          </a:ln>
        </p:spPr>
        <p:txBody>
          <a:bodyPr/>
          <a:lstStyle/>
          <a:p/>
        </p:txBody>
      </p:sp>
      <p:sp>
        <p:nvSpPr>
          <p:cNvPr id="16" name="Rectangle 15"/>
          <p:cNvSpPr>
            <a:spLocks noGrp="1"/>
          </p:cNvSpPr>
          <p:nvPr/>
        </p:nvSpPr>
        <p:spPr>
          <a:xfrm>
            <a:off x="6534150" y="3714750"/>
            <a:ext cx="38100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150" b="1">
                <a:solidFill>
                  <a:srgbClr val="F6F4EF"/>
                </a:solidFill>
              </a:defRPr>
            </a:pPr>
            <a:r>
              <a:rPr sz="3150" b="1">
                <a:solidFill>
                  <a:srgbClr val="F6F4EF"/>
                </a:solidFill>
              </a:rPr>
              <a:t>63,9 %</a:t>
            </a:r>
            <a:endParaRPr sz="3150" b="1">
              <a:solidFill>
                <a:srgbClr val="F6F4EF"/>
              </a:solidFill>
            </a:endParaRPr>
          </a:p>
        </p:txBody>
      </p:sp>
      <p:sp>
        <p:nvSpPr>
          <p:cNvPr id="17" name="Rectangle 16"/>
          <p:cNvSpPr>
            <a:spLocks noGrp="1"/>
          </p:cNvSpPr>
          <p:nvPr/>
        </p:nvSpPr>
        <p:spPr>
          <a:xfrm>
            <a:off x="6572250" y="4267200"/>
            <a:ext cx="2381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50" b="1">
                <a:solidFill>
                  <a:srgbClr val="A8A8A4"/>
                </a:solidFill>
              </a:defRPr>
            </a:pPr>
            <a:r>
              <a:rPr sz="1050" b="1">
                <a:solidFill>
                  <a:srgbClr val="A8A8A4"/>
                </a:solidFill>
              </a:rPr>
              <a:t>TAUX DE MARGE BRUTE</a:t>
            </a:r>
            <a:endParaRPr sz="1050" b="1">
              <a:solidFill>
                <a:srgbClr val="A8A8A4"/>
              </a:solidFill>
            </a:endParaRPr>
          </a:p>
        </p:txBody>
      </p:sp>
      <p:sp>
        <p:nvSpPr>
          <p:cNvPr id="18" name="Rectangle 17"/>
          <p:cNvSpPr>
            <a:spLocks noGrp="1"/>
          </p:cNvSpPr>
          <p:nvPr/>
        </p:nvSpPr>
        <p:spPr>
          <a:xfrm>
            <a:off x="6191250" y="5257800"/>
            <a:ext cx="53911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75" b="0">
                <a:solidFill>
                  <a:srgbClr val="56575B"/>
                </a:solidFill>
              </a:defRPr>
            </a:pPr>
            <a:r>
              <a:rPr sz="1275" b="0">
                <a:solidFill>
                  <a:srgbClr val="56575B"/>
                </a:solidFill>
              </a:rPr>
              <a:t>Hypothèses centrales de business plan, à confirmer par devis, essais et industrialisation.</a:t>
            </a:r>
            <a:endParaRPr sz="1275" b="0">
              <a:solidFill>
                <a:srgbClr val="56575B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9" name="Rectangle 18"/>
          <p:cNvSpPr>
            <a:spLocks noGrp="1"/>
          </p:cNvSpPr>
          <p:nvPr/>
        </p:nvSpPr>
        <p:spPr>
          <a:xfrm>
            <a:off x="609600" y="323850"/>
            <a:ext cx="571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75" b="1">
                <a:solidFill>
                  <a:srgbClr val="A40018"/>
                </a:solidFill>
              </a:defRPr>
            </a:pPr>
            <a:r>
              <a:rPr sz="975" b="1">
                <a:solidFill>
                  <a:srgbClr val="A40018"/>
                </a:solidFill>
              </a:rPr>
              <a:t>VALORISATION</a:t>
            </a:r>
            <a:endParaRPr sz="975" b="1">
              <a:solidFill>
                <a:srgbClr val="A40018"/>
              </a:solidFill>
            </a:endParaRPr>
          </a:p>
        </p:txBody>
      </p:sp>
      <p:sp>
        <p:nvSpPr>
          <p:cNvPr id="2" name="Rectangle 1"/>
          <p:cNvSpPr>
            <a:spLocks noGrp="1"/>
          </p:cNvSpPr>
          <p:nvPr/>
        </p:nvSpPr>
        <p:spPr>
          <a:xfrm>
            <a:off x="609600" y="57150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700" b="1">
                <a:solidFill>
                  <a:srgbClr val="111317"/>
                </a:solidFill>
              </a:defRPr>
            </a:pPr>
            <a:r>
              <a:rPr sz="2700" b="1">
                <a:solidFill>
                  <a:srgbClr val="111317"/>
                </a:solidFill>
              </a:rPr>
              <a:t>La valeur de levée actuelle reste distincte des scénarios fondés sur l’année 3</a:t>
            </a:r>
            <a:endParaRPr sz="2700" b="1">
              <a:solidFill>
                <a:srgbClr val="111317"/>
              </a:solidFill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11191875" y="323850"/>
            <a:ext cx="381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900" b="1">
                <a:solidFill>
                  <a:srgbClr val="A8A8A4"/>
                </a:solidFill>
              </a:defRPr>
            </a:pPr>
            <a:r>
              <a:rPr sz="900" b="1">
                <a:solidFill>
                  <a:srgbClr val="A8A8A4"/>
                </a:solidFill>
              </a:rPr>
              <a:t>17</a:t>
            </a:r>
            <a:endParaRPr sz="900" b="1">
              <a:solidFill>
                <a:srgbClr val="A8A8A4"/>
              </a:solidFill>
            </a:endParaRPr>
          </a:p>
        </p:txBody>
      </p:sp>
      <p:sp>
        <p:nvSpPr>
          <p:cNvPr id="4" name="Rectangle 3"/>
          <p:cNvSpPr>
            <a:spLocks noGrp="1"/>
          </p:cNvSpPr>
          <p:nvPr/>
        </p:nvSpPr>
        <p:spPr>
          <a:xfrm>
            <a:off x="609600" y="1257300"/>
            <a:ext cx="10972800" cy="9525"/>
          </a:xfrm>
          <a:prstGeom prst="rect">
            <a:avLst/>
          </a:prstGeom>
          <a:solidFill>
            <a:srgbClr val="393A3E"/>
          </a:solidFill>
          <a:ln w="0">
            <a:noFill/>
            <a:prstDash val="solid"/>
          </a:ln>
        </p:spPr>
        <p:txBody>
          <a:bodyPr/>
          <a:lstStyle/>
          <a:p/>
        </p:txBody>
      </p:sp>
      <p:sp>
        <p:nvSpPr>
          <p:cNvPr id="5" name="Rectangle 4"/>
          <p:cNvSpPr>
            <a:spLocks noGrp="1"/>
          </p:cNvSpPr>
          <p:nvPr/>
        </p:nvSpPr>
        <p:spPr>
          <a:xfrm>
            <a:off x="609600" y="1790700"/>
            <a:ext cx="476250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5550" b="1">
                <a:solidFill>
                  <a:srgbClr val="A40018"/>
                </a:solidFill>
              </a:defRPr>
            </a:pPr>
            <a:r>
              <a:rPr sz="5550" b="1">
                <a:solidFill>
                  <a:srgbClr val="A40018"/>
                </a:solidFill>
              </a:rPr>
              <a:t>2,1 M€</a:t>
            </a:r>
            <a:endParaRPr sz="5550" b="1">
              <a:solidFill>
                <a:srgbClr val="A40018"/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/>
        </p:nvSpPr>
        <p:spPr>
          <a:xfrm>
            <a:off x="666750" y="2819400"/>
            <a:ext cx="3810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75" b="1">
                <a:solidFill>
                  <a:srgbClr val="111317"/>
                </a:solidFill>
              </a:defRPr>
            </a:pPr>
            <a:r>
              <a:rPr sz="1275" b="1">
                <a:solidFill>
                  <a:srgbClr val="111317"/>
                </a:solidFill>
              </a:rPr>
              <a:t>PRE-MONEY ACTUELLE</a:t>
            </a:r>
            <a:endParaRPr sz="1275" b="1">
              <a:solidFill>
                <a:srgbClr val="111317"/>
              </a:solidFill>
            </a:endParaRPr>
          </a:p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609600" y="3476625"/>
            <a:ext cx="4905375" cy="9525"/>
          </a:xfrm>
          <a:prstGeom prst="rect">
            <a:avLst/>
          </a:prstGeom>
          <a:solidFill>
            <a:srgbClr val="CFCFCB"/>
          </a:solidFill>
          <a:ln w="0">
            <a:noFill/>
            <a:prstDash val="solid"/>
          </a:ln>
        </p:spPr>
        <p:txBody>
          <a:bodyPr/>
          <a:lstStyle/>
          <a:p/>
        </p:txBody>
      </p:sp>
      <p:sp>
        <p:nvSpPr>
          <p:cNvPr id="8" name="Rectangle 7"/>
          <p:cNvSpPr>
            <a:spLocks noGrp="1"/>
          </p:cNvSpPr>
          <p:nvPr/>
        </p:nvSpPr>
        <p:spPr>
          <a:xfrm>
            <a:off x="609600" y="3781425"/>
            <a:ext cx="1619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50" b="1">
                <a:solidFill>
                  <a:srgbClr val="6A6B6F"/>
                </a:solidFill>
              </a:defRPr>
            </a:pPr>
            <a:r>
              <a:rPr sz="1050" b="1">
                <a:solidFill>
                  <a:srgbClr val="6A6B6F"/>
                </a:solidFill>
              </a:rPr>
              <a:t>1× CA ANNÉE 3</a:t>
            </a:r>
            <a:endParaRPr sz="1050" b="1">
              <a:solidFill>
                <a:srgbClr val="6A6B6F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/>
        </p:nvSpPr>
        <p:spPr>
          <a:xfrm>
            <a:off x="609600" y="4038600"/>
            <a:ext cx="3048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825" b="1">
                <a:solidFill>
                  <a:srgbClr val="111317"/>
                </a:solidFill>
              </a:defRPr>
            </a:pPr>
            <a:r>
              <a:rPr sz="3825" b="1">
                <a:solidFill>
                  <a:srgbClr val="111317"/>
                </a:solidFill>
              </a:rPr>
              <a:t>18,95 M€</a:t>
            </a:r>
            <a:endParaRPr sz="3825" b="1">
              <a:solidFill>
                <a:srgbClr val="111317"/>
              </a:solidFill>
            </a:endParaRPr>
          </a:p>
        </p:txBody>
      </p:sp>
      <p:sp>
        <p:nvSpPr>
          <p:cNvPr id="10" name="Rectangle 9"/>
          <p:cNvSpPr>
            <a:spLocks noGrp="1"/>
          </p:cNvSpPr>
          <p:nvPr/>
        </p:nvSpPr>
        <p:spPr>
          <a:xfrm>
            <a:off x="647700" y="4762500"/>
            <a:ext cx="28575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200" b="1">
                <a:solidFill>
                  <a:srgbClr val="6A6B6F"/>
                </a:solidFill>
              </a:defRPr>
            </a:pPr>
            <a:r>
              <a:rPr sz="1200" b="1">
                <a:solidFill>
                  <a:srgbClr val="6A6B6F"/>
                </a:solidFill>
              </a:rPr>
              <a:t>SCÉNARIO INDICATIF</a:t>
            </a:r>
            <a:endParaRPr sz="1200" b="1">
              <a:solidFill>
                <a:srgbClr val="6A6B6F"/>
              </a:solidFill>
            </a:endParaRPr>
          </a:p>
        </p:txBody>
      </p:sp>
      <p:sp>
        <p:nvSpPr>
          <p:cNvPr id="11" name="Rectangle 10"/>
          <p:cNvSpPr>
            <a:spLocks noGrp="1"/>
          </p:cNvSpPr>
          <p:nvPr/>
        </p:nvSpPr>
        <p:spPr>
          <a:xfrm>
            <a:off x="6191250" y="1790700"/>
            <a:ext cx="5391150" cy="3143250"/>
          </a:xfrm>
          <a:prstGeom prst="rect">
            <a:avLst/>
          </a:prstGeom>
          <a:solidFill>
            <a:srgbClr val="111317"/>
          </a:solidFill>
          <a:ln w="0">
            <a:noFill/>
            <a:prstDash val="solid"/>
          </a:ln>
        </p:spPr>
        <p:txBody>
          <a:bodyPr/>
          <a:lstStyle/>
          <a:p/>
        </p:txBody>
      </p:sp>
      <p:sp>
        <p:nvSpPr>
          <p:cNvPr id="12" name="Rectangle 11"/>
          <p:cNvSpPr>
            <a:spLocks noGrp="1"/>
          </p:cNvSpPr>
          <p:nvPr/>
        </p:nvSpPr>
        <p:spPr>
          <a:xfrm>
            <a:off x="6534150" y="2095500"/>
            <a:ext cx="2857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50" b="1">
                <a:solidFill>
                  <a:srgbClr val="E11B35"/>
                </a:solidFill>
              </a:defRPr>
            </a:pPr>
            <a:r>
              <a:rPr sz="1050" b="1">
                <a:solidFill>
                  <a:srgbClr val="E11B35"/>
                </a:solidFill>
              </a:rPr>
              <a:t>3× MARGE BRUTE</a:t>
            </a:r>
            <a:endParaRPr sz="1050" b="1">
              <a:solidFill>
                <a:srgbClr val="E11B35"/>
              </a:solidFill>
            </a:endParaRPr>
          </a:p>
        </p:txBody>
      </p:sp>
      <p:sp>
        <p:nvSpPr>
          <p:cNvPr id="13" name="Rectangle 12"/>
          <p:cNvSpPr>
            <a:spLocks noGrp="1"/>
          </p:cNvSpPr>
          <p:nvPr/>
        </p:nvSpPr>
        <p:spPr>
          <a:xfrm>
            <a:off x="6534150" y="2457450"/>
            <a:ext cx="38100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150" b="1">
                <a:solidFill>
                  <a:srgbClr val="F6F4EF"/>
                </a:solidFill>
              </a:defRPr>
            </a:pPr>
            <a:r>
              <a:rPr sz="3150" b="1">
                <a:solidFill>
                  <a:srgbClr val="F6F4EF"/>
                </a:solidFill>
              </a:rPr>
              <a:t>36,30 M€</a:t>
            </a:r>
            <a:endParaRPr sz="3150" b="1">
              <a:solidFill>
                <a:srgbClr val="F6F4EF"/>
              </a:solidFill>
            </a:endParaRPr>
          </a:p>
        </p:txBody>
      </p:sp>
      <p:sp>
        <p:nvSpPr>
          <p:cNvPr id="14" name="Rectangle 13"/>
          <p:cNvSpPr>
            <a:spLocks noGrp="1"/>
          </p:cNvSpPr>
          <p:nvPr/>
        </p:nvSpPr>
        <p:spPr>
          <a:xfrm>
            <a:off x="6572250" y="3009900"/>
            <a:ext cx="2381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50" b="1">
                <a:solidFill>
                  <a:srgbClr val="A8A8A4"/>
                </a:solidFill>
              </a:defRPr>
            </a:pPr>
            <a:r>
              <a:rPr sz="1050" b="1">
                <a:solidFill>
                  <a:srgbClr val="A8A8A4"/>
                </a:solidFill>
              </a:rPr>
              <a:t>SCÉNARIO INDICATIF</a:t>
            </a:r>
            <a:endParaRPr sz="1050" b="1">
              <a:solidFill>
                <a:srgbClr val="A8A8A4"/>
              </a:solidFill>
            </a:endParaRPr>
          </a:p>
        </p:txBody>
      </p:sp>
      <p:sp>
        <p:nvSpPr>
          <p:cNvPr id="15" name="Rectangle 14"/>
          <p:cNvSpPr>
            <a:spLocks noGrp="1"/>
          </p:cNvSpPr>
          <p:nvPr/>
        </p:nvSpPr>
        <p:spPr>
          <a:xfrm>
            <a:off x="6534150" y="3429000"/>
            <a:ext cx="4476750" cy="9525"/>
          </a:xfrm>
          <a:prstGeom prst="rect">
            <a:avLst/>
          </a:prstGeom>
          <a:solidFill>
            <a:srgbClr val="393A3E"/>
          </a:solidFill>
          <a:ln w="0">
            <a:noFill/>
            <a:prstDash val="solid"/>
          </a:ln>
        </p:spPr>
        <p:txBody>
          <a:bodyPr/>
          <a:lstStyle/>
          <a:p/>
        </p:txBody>
      </p:sp>
      <p:sp>
        <p:nvSpPr>
          <p:cNvPr id="16" name="Rectangle 15"/>
          <p:cNvSpPr>
            <a:spLocks noGrp="1"/>
          </p:cNvSpPr>
          <p:nvPr/>
        </p:nvSpPr>
        <p:spPr>
          <a:xfrm>
            <a:off x="6534150" y="3714750"/>
            <a:ext cx="38100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150" b="1">
                <a:solidFill>
                  <a:srgbClr val="F6F4EF"/>
                </a:solidFill>
              </a:defRPr>
            </a:pPr>
            <a:r>
              <a:rPr sz="3150" b="1">
                <a:solidFill>
                  <a:srgbClr val="F6F4EF"/>
                </a:solidFill>
              </a:rPr>
              <a:t>30 %</a:t>
            </a:r>
            <a:endParaRPr sz="3150" b="1">
              <a:solidFill>
                <a:srgbClr val="F6F4EF"/>
              </a:solidFill>
            </a:endParaRPr>
          </a:p>
        </p:txBody>
      </p:sp>
      <p:sp>
        <p:nvSpPr>
          <p:cNvPr id="17" name="Rectangle 16"/>
          <p:cNvSpPr>
            <a:spLocks noGrp="1"/>
          </p:cNvSpPr>
          <p:nvPr/>
        </p:nvSpPr>
        <p:spPr>
          <a:xfrm>
            <a:off x="6572250" y="4267200"/>
            <a:ext cx="23812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50" b="1">
                <a:solidFill>
                  <a:srgbClr val="A8A8A4"/>
                </a:solidFill>
              </a:defRPr>
            </a:pPr>
            <a:r>
              <a:rPr sz="1050" b="1">
                <a:solidFill>
                  <a:srgbClr val="A8A8A4"/>
                </a:solidFill>
              </a:rPr>
              <a:t>CAPITAL PROPOSÉ AUJOURD’HUI</a:t>
            </a:r>
            <a:endParaRPr sz="1050" b="1">
              <a:solidFill>
                <a:srgbClr val="A8A8A4"/>
              </a:solidFill>
            </a:endParaRPr>
          </a:p>
        </p:txBody>
      </p:sp>
      <p:sp>
        <p:nvSpPr>
          <p:cNvPr id="18" name="Rectangle 17"/>
          <p:cNvSpPr>
            <a:spLocks noGrp="1"/>
          </p:cNvSpPr>
          <p:nvPr/>
        </p:nvSpPr>
        <p:spPr>
          <a:xfrm>
            <a:off x="6191250" y="5257800"/>
            <a:ext cx="53911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75" b="0">
                <a:solidFill>
                  <a:srgbClr val="56575B"/>
                </a:solidFill>
              </a:defRPr>
            </a:pPr>
            <a:r>
              <a:rPr sz="1275" b="0">
                <a:solidFill>
                  <a:srgbClr val="56575B"/>
                </a:solidFill>
              </a:rPr>
              <a:t>Repères de sensibilité à maturité plus avancée — ni valeur acquise ni promesse de rendement.</a:t>
            </a:r>
            <a:endParaRPr sz="1275" b="0">
              <a:solidFill>
                <a:srgbClr val="56575B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2" name="Rectangle 21"/>
          <p:cNvSpPr>
            <a:spLocks noGrp="1"/>
          </p:cNvSpPr>
          <p:nvPr/>
        </p:nvSpPr>
        <p:spPr>
          <a:xfrm>
            <a:off x="609600" y="323850"/>
            <a:ext cx="571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75" b="1">
                <a:solidFill>
                  <a:srgbClr val="A40018"/>
                </a:solidFill>
              </a:defRPr>
            </a:pPr>
            <a:r>
              <a:rPr sz="975" b="1">
                <a:solidFill>
                  <a:srgbClr val="A40018"/>
                </a:solidFill>
              </a:rPr>
              <a:t>ROADMAP</a:t>
            </a:r>
            <a:endParaRPr sz="975" b="1">
              <a:solidFill>
                <a:srgbClr val="A40018"/>
              </a:solidFill>
            </a:endParaRPr>
          </a:p>
        </p:txBody>
      </p:sp>
      <p:sp>
        <p:nvSpPr>
          <p:cNvPr id="2" name="Rectangle 1"/>
          <p:cNvSpPr>
            <a:spLocks noGrp="1"/>
          </p:cNvSpPr>
          <p:nvPr/>
        </p:nvSpPr>
        <p:spPr>
          <a:xfrm>
            <a:off x="609600" y="57150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700" b="1">
                <a:solidFill>
                  <a:srgbClr val="111317"/>
                </a:solidFill>
              </a:defRPr>
            </a:pPr>
            <a:r>
              <a:rPr sz="2700" b="1">
                <a:solidFill>
                  <a:srgbClr val="111317"/>
                </a:solidFill>
              </a:rPr>
              <a:t>Une trajectoire jalonnée par des preuves de plus en plus fortes</a:t>
            </a:r>
            <a:endParaRPr sz="2700" b="1">
              <a:solidFill>
                <a:srgbClr val="111317"/>
              </a:solidFill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11191875" y="323850"/>
            <a:ext cx="381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900" b="1">
                <a:solidFill>
                  <a:srgbClr val="A8A8A4"/>
                </a:solidFill>
              </a:defRPr>
            </a:pPr>
            <a:r>
              <a:rPr sz="900" b="1">
                <a:solidFill>
                  <a:srgbClr val="A8A8A4"/>
                </a:solidFill>
              </a:rPr>
              <a:t>18</a:t>
            </a:r>
            <a:endParaRPr sz="900" b="1">
              <a:solidFill>
                <a:srgbClr val="A8A8A4"/>
              </a:solidFill>
            </a:endParaRPr>
          </a:p>
        </p:txBody>
      </p:sp>
      <p:sp>
        <p:nvSpPr>
          <p:cNvPr id="4" name="Rectangle 3"/>
          <p:cNvSpPr>
            <a:spLocks noGrp="1"/>
          </p:cNvSpPr>
          <p:nvPr/>
        </p:nvSpPr>
        <p:spPr>
          <a:xfrm>
            <a:off x="609600" y="1257300"/>
            <a:ext cx="10972800" cy="9525"/>
          </a:xfrm>
          <a:prstGeom prst="rect">
            <a:avLst/>
          </a:prstGeom>
          <a:solidFill>
            <a:srgbClr val="393A3E"/>
          </a:solidFill>
          <a:ln w="0">
            <a:noFill/>
            <a:prstDash val="solid"/>
          </a:ln>
        </p:spPr>
        <p:txBody>
          <a:bodyPr/>
          <a:lstStyle/>
          <a:p/>
        </p:txBody>
      </p:sp>
      <p:sp>
        <p:nvSpPr>
          <p:cNvPr id="5" name="Rectangle 4"/>
          <p:cNvSpPr>
            <a:spLocks noGrp="1"/>
          </p:cNvSpPr>
          <p:nvPr/>
        </p:nvSpPr>
        <p:spPr>
          <a:xfrm>
            <a:off x="1000125" y="3238500"/>
            <a:ext cx="10191750" cy="38100"/>
          </a:xfrm>
          <a:prstGeom prst="rect">
            <a:avLst/>
          </a:prstGeom>
          <a:solidFill>
            <a:srgbClr val="C8C8C5"/>
          </a:solidFill>
          <a:ln w="0">
            <a:noFill/>
            <a:prstDash val="solid"/>
          </a:ln>
        </p:spPr>
        <p:txBody>
          <a:bodyPr/>
          <a:lstStyle/>
          <a:p/>
        </p:txBody>
      </p:sp>
      <p:sp>
        <p:nvSpPr>
          <p:cNvPr id="6" name="Rounded Rectangle 5"/>
          <p:cNvSpPr>
            <a:spLocks noGrp="1"/>
          </p:cNvSpPr>
          <p:nvPr/>
        </p:nvSpPr>
        <p:spPr>
          <a:xfrm>
            <a:off x="895350" y="3133725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A40018"/>
          </a:solidFill>
          <a:ln w="0">
            <a:noFill/>
            <a:prstDash val="solid"/>
          </a:ln>
        </p:spPr>
        <p:txBody>
          <a:bodyPr/>
          <a:lstStyle/>
          <a:p/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238125" y="2362200"/>
            <a:ext cx="1619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A40018"/>
                </a:solidFill>
              </a:defRPr>
            </a:pPr>
            <a:r>
              <a:rPr sz="1275" b="1">
                <a:solidFill>
                  <a:srgbClr val="A40018"/>
                </a:solidFill>
              </a:rPr>
              <a:t>CADRAGE</a:t>
            </a:r>
            <a:endParaRPr sz="1275" b="1">
              <a:solidFill>
                <a:srgbClr val="A40018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/>
        </p:nvSpPr>
        <p:spPr>
          <a:xfrm>
            <a:off x="238125" y="3667125"/>
            <a:ext cx="1619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0">
                <a:solidFill>
                  <a:srgbClr val="56575B"/>
                </a:solidFill>
              </a:defRPr>
            </a:pPr>
            <a:r>
              <a:rPr sz="1200" b="0">
                <a:solidFill>
                  <a:srgbClr val="56575B"/>
                </a:solidFill>
              </a:rPr>
              <a:t>Spécifications et partenaires</a:t>
            </a:r>
            <a:endParaRPr sz="1200" b="0">
              <a:solidFill>
                <a:srgbClr val="56575B"/>
              </a:solidFill>
            </a:endParaRPr>
          </a:p>
        </p:txBody>
      </p:sp>
      <p:sp>
        <p:nvSpPr>
          <p:cNvPr id="9" name="Rounded Rectangle 8"/>
          <p:cNvSpPr>
            <a:spLocks noGrp="1"/>
          </p:cNvSpPr>
          <p:nvPr/>
        </p:nvSpPr>
        <p:spPr>
          <a:xfrm>
            <a:off x="3276600" y="3133725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111317"/>
          </a:solidFill>
          <a:ln w="0">
            <a:noFill/>
            <a:prstDash val="solid"/>
          </a:ln>
        </p:spPr>
        <p:txBody>
          <a:bodyPr/>
          <a:lstStyle/>
          <a:p/>
        </p:txBody>
      </p:sp>
      <p:sp>
        <p:nvSpPr>
          <p:cNvPr id="10" name="Rectangle 9"/>
          <p:cNvSpPr>
            <a:spLocks noGrp="1"/>
          </p:cNvSpPr>
          <p:nvPr/>
        </p:nvSpPr>
        <p:spPr>
          <a:xfrm>
            <a:off x="2619375" y="2362200"/>
            <a:ext cx="1619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A40018"/>
                </a:solidFill>
              </a:defRPr>
            </a:pPr>
            <a:r>
              <a:rPr sz="1275" b="1">
                <a:solidFill>
                  <a:srgbClr val="A40018"/>
                </a:solidFill>
              </a:rPr>
              <a:t>CONCEPTION</a:t>
            </a:r>
            <a:endParaRPr sz="1275" b="1">
              <a:solidFill>
                <a:srgbClr val="A40018"/>
              </a:solidFill>
            </a:endParaRPr>
          </a:p>
        </p:txBody>
      </p:sp>
      <p:sp>
        <p:nvSpPr>
          <p:cNvPr id="11" name="Rectangle 10"/>
          <p:cNvSpPr>
            <a:spLocks noGrp="1"/>
          </p:cNvSpPr>
          <p:nvPr/>
        </p:nvSpPr>
        <p:spPr>
          <a:xfrm>
            <a:off x="2619375" y="3667125"/>
            <a:ext cx="1619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0">
                <a:solidFill>
                  <a:srgbClr val="56575B"/>
                </a:solidFill>
              </a:defRPr>
            </a:pPr>
            <a:r>
              <a:rPr sz="1200" b="0">
                <a:solidFill>
                  <a:srgbClr val="56575B"/>
                </a:solidFill>
              </a:rPr>
              <a:t>Calculs et architecture</a:t>
            </a:r>
            <a:endParaRPr sz="1200" b="0">
              <a:solidFill>
                <a:srgbClr val="56575B"/>
              </a:solidFill>
            </a:endParaRPr>
          </a:p>
        </p:txBody>
      </p:sp>
      <p:sp>
        <p:nvSpPr>
          <p:cNvPr id="12" name="Rounded Rectangle 11"/>
          <p:cNvSpPr>
            <a:spLocks noGrp="1"/>
          </p:cNvSpPr>
          <p:nvPr/>
        </p:nvSpPr>
        <p:spPr>
          <a:xfrm>
            <a:off x="5848350" y="3133725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111317"/>
          </a:solidFill>
          <a:ln w="0">
            <a:noFill/>
            <a:prstDash val="solid"/>
          </a:ln>
        </p:spPr>
        <p:txBody>
          <a:bodyPr/>
          <a:lstStyle/>
          <a:p/>
        </p:txBody>
      </p:sp>
      <p:sp>
        <p:nvSpPr>
          <p:cNvPr id="13" name="Rectangle 12"/>
          <p:cNvSpPr>
            <a:spLocks noGrp="1"/>
          </p:cNvSpPr>
          <p:nvPr/>
        </p:nvSpPr>
        <p:spPr>
          <a:xfrm>
            <a:off x="5191125" y="2362200"/>
            <a:ext cx="1619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A40018"/>
                </a:solidFill>
              </a:defRPr>
            </a:pPr>
            <a:r>
              <a:rPr sz="1275" b="1">
                <a:solidFill>
                  <a:srgbClr val="A40018"/>
                </a:solidFill>
              </a:rPr>
              <a:t>PROTOTYPE</a:t>
            </a:r>
            <a:endParaRPr sz="1275" b="1">
              <a:solidFill>
                <a:srgbClr val="A40018"/>
              </a:solidFill>
            </a:endParaRPr>
          </a:p>
        </p:txBody>
      </p:sp>
      <p:sp>
        <p:nvSpPr>
          <p:cNvPr id="14" name="Rectangle 13"/>
          <p:cNvSpPr>
            <a:spLocks noGrp="1"/>
          </p:cNvSpPr>
          <p:nvPr/>
        </p:nvSpPr>
        <p:spPr>
          <a:xfrm>
            <a:off x="5191125" y="3667125"/>
            <a:ext cx="1619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0">
                <a:solidFill>
                  <a:srgbClr val="56575B"/>
                </a:solidFill>
              </a:defRPr>
            </a:pPr>
            <a:r>
              <a:rPr sz="1200" b="0">
                <a:solidFill>
                  <a:srgbClr val="56575B"/>
                </a:solidFill>
              </a:rPr>
              <a:t>Intégration et mise à l’eau</a:t>
            </a:r>
            <a:endParaRPr sz="1200" b="0">
              <a:solidFill>
                <a:srgbClr val="56575B"/>
              </a:solidFill>
            </a:endParaRPr>
          </a:p>
        </p:txBody>
      </p:sp>
      <p:sp>
        <p:nvSpPr>
          <p:cNvPr id="15" name="Rounded Rectangle 14"/>
          <p:cNvSpPr>
            <a:spLocks noGrp="1"/>
          </p:cNvSpPr>
          <p:nvPr/>
        </p:nvSpPr>
        <p:spPr>
          <a:xfrm>
            <a:off x="8420100" y="3133725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111317"/>
          </a:solidFill>
          <a:ln w="0">
            <a:noFill/>
            <a:prstDash val="solid"/>
          </a:ln>
        </p:spPr>
        <p:txBody>
          <a:bodyPr/>
          <a:lstStyle/>
          <a:p/>
        </p:txBody>
      </p:sp>
      <p:sp>
        <p:nvSpPr>
          <p:cNvPr id="16" name="Rectangle 15"/>
          <p:cNvSpPr>
            <a:spLocks noGrp="1"/>
          </p:cNvSpPr>
          <p:nvPr/>
        </p:nvSpPr>
        <p:spPr>
          <a:xfrm>
            <a:off x="7762875" y="2362200"/>
            <a:ext cx="1619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A40018"/>
                </a:solidFill>
              </a:defRPr>
            </a:pPr>
            <a:r>
              <a:rPr sz="1275" b="1">
                <a:solidFill>
                  <a:srgbClr val="A40018"/>
                </a:solidFill>
              </a:rPr>
              <a:t>VALIDATION</a:t>
            </a:r>
            <a:endParaRPr sz="1275" b="1">
              <a:solidFill>
                <a:srgbClr val="A40018"/>
              </a:solidFill>
            </a:endParaRPr>
          </a:p>
        </p:txBody>
      </p:sp>
      <p:sp>
        <p:nvSpPr>
          <p:cNvPr id="17" name="Rectangle 16"/>
          <p:cNvSpPr>
            <a:spLocks noGrp="1"/>
          </p:cNvSpPr>
          <p:nvPr/>
        </p:nvSpPr>
        <p:spPr>
          <a:xfrm>
            <a:off x="7762875" y="3667125"/>
            <a:ext cx="1619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0">
                <a:solidFill>
                  <a:srgbClr val="56575B"/>
                </a:solidFill>
              </a:defRPr>
            </a:pPr>
            <a:r>
              <a:rPr sz="1200" b="0">
                <a:solidFill>
                  <a:srgbClr val="56575B"/>
                </a:solidFill>
              </a:rPr>
              <a:t>Essais et conformité</a:t>
            </a:r>
            <a:endParaRPr sz="1200" b="0">
              <a:solidFill>
                <a:srgbClr val="56575B"/>
              </a:solidFill>
            </a:endParaRPr>
          </a:p>
        </p:txBody>
      </p:sp>
      <p:sp>
        <p:nvSpPr>
          <p:cNvPr id="18" name="Rounded Rectangle 17"/>
          <p:cNvSpPr>
            <a:spLocks noGrp="1"/>
          </p:cNvSpPr>
          <p:nvPr/>
        </p:nvSpPr>
        <p:spPr>
          <a:xfrm>
            <a:off x="11087100" y="3133725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111317"/>
          </a:solidFill>
          <a:ln w="0">
            <a:noFill/>
            <a:prstDash val="solid"/>
          </a:ln>
        </p:spPr>
        <p:txBody>
          <a:bodyPr/>
          <a:lstStyle/>
          <a:p/>
        </p:txBody>
      </p:sp>
      <p:sp>
        <p:nvSpPr>
          <p:cNvPr id="19" name="Rectangle 18"/>
          <p:cNvSpPr>
            <a:spLocks noGrp="1"/>
          </p:cNvSpPr>
          <p:nvPr/>
        </p:nvSpPr>
        <p:spPr>
          <a:xfrm>
            <a:off x="10001250" y="2362200"/>
            <a:ext cx="1619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A40018"/>
                </a:solidFill>
              </a:defRPr>
            </a:pPr>
            <a:r>
              <a:rPr sz="1275" b="1">
                <a:solidFill>
                  <a:srgbClr val="A40018"/>
                </a:solidFill>
              </a:rPr>
              <a:t>LANCEMENT</a:t>
            </a:r>
            <a:endParaRPr sz="1275" b="1">
              <a:solidFill>
                <a:srgbClr val="A40018"/>
              </a:solidFill>
            </a:endParaRPr>
          </a:p>
        </p:txBody>
      </p:sp>
      <p:sp>
        <p:nvSpPr>
          <p:cNvPr id="20" name="Rectangle 19"/>
          <p:cNvSpPr>
            <a:spLocks noGrp="1"/>
          </p:cNvSpPr>
          <p:nvPr/>
        </p:nvSpPr>
        <p:spPr>
          <a:xfrm>
            <a:off x="10001250" y="3667125"/>
            <a:ext cx="1619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00" b="0">
                <a:solidFill>
                  <a:srgbClr val="56575B"/>
                </a:solidFill>
              </a:defRPr>
            </a:pPr>
            <a:r>
              <a:rPr sz="1200" b="0">
                <a:solidFill>
                  <a:srgbClr val="56575B"/>
                </a:solidFill>
              </a:rPr>
              <a:t>Premières unités</a:t>
            </a:r>
            <a:endParaRPr sz="1200" b="0">
              <a:solidFill>
                <a:srgbClr val="56575B"/>
              </a:solidFill>
            </a:endParaRPr>
          </a:p>
        </p:txBody>
      </p:sp>
      <p:sp>
        <p:nvSpPr>
          <p:cNvPr id="21" name="Rectangle 20"/>
          <p:cNvSpPr>
            <a:spLocks noGrp="1"/>
          </p:cNvSpPr>
          <p:nvPr/>
        </p:nvSpPr>
        <p:spPr>
          <a:xfrm>
            <a:off x="609600" y="5524500"/>
            <a:ext cx="109728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111317"/>
                </a:solidFill>
              </a:defRPr>
            </a:pPr>
            <a:r>
              <a:rPr sz="1350" b="1">
                <a:solidFill>
                  <a:srgbClr val="111317"/>
                </a:solidFill>
              </a:rPr>
              <a:t>Prototype unique livré sous 10 mois ; jalons : cadrage, CFD, fabrication, intégration, mise à l’eau et essais.</a:t>
            </a:r>
            <a:endParaRPr sz="1350" b="1">
              <a:solidFill>
                <a:srgbClr val="111317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90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3" name="Rectangle 22"/>
          <p:cNvSpPr>
            <a:spLocks noGrp="1"/>
          </p:cNvSpPr>
          <p:nvPr/>
        </p:nvSpPr>
        <p:spPr>
          <a:xfrm>
            <a:off x="609600" y="323850"/>
            <a:ext cx="571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975" b="1">
                <a:solidFill>
                  <a:srgbClr val="E11B35"/>
                </a:solidFill>
              </a:defRPr>
            </a:pPr>
            <a:r>
              <a:rPr sz="975" b="1">
                <a:solidFill>
                  <a:srgbClr val="E11B35"/>
                </a:solidFill>
              </a:rPr>
              <a:t>FONDATEUR</a:t>
            </a:r>
            <a:endParaRPr sz="975" b="1">
              <a:solidFill>
                <a:srgbClr val="E11B35"/>
              </a:solidFill>
            </a:endParaRPr>
          </a:p>
        </p:txBody>
      </p:sp>
      <p:sp>
        <p:nvSpPr>
          <p:cNvPr id="2" name="Rectangle 1"/>
          <p:cNvSpPr>
            <a:spLocks noGrp="1"/>
          </p:cNvSpPr>
          <p:nvPr/>
        </p:nvSpPr>
        <p:spPr>
          <a:xfrm>
            <a:off x="4524375" y="571500"/>
            <a:ext cx="66675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700" b="1">
                <a:solidFill>
                  <a:srgbClr val="F6F4EF"/>
                </a:solidFill>
              </a:defRPr>
            </a:pPr>
            <a:r>
              <a:rPr sz="2700" b="1">
                <a:solidFill>
                  <a:srgbClr val="F6F4EF"/>
                </a:solidFill>
              </a:rPr>
              <a:t>Un entrepreneur au service du passage à l’échelle</a:t>
            </a:r>
            <a:endParaRPr sz="2700" b="1">
              <a:solidFill>
                <a:srgbClr val="F6F4EF"/>
              </a:solidFill>
            </a:endParaRP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11191875" y="323850"/>
            <a:ext cx="381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buNone/>
              <a:defRPr sz="900" b="1">
                <a:solidFill>
                  <a:srgbClr val="A8A8A4"/>
                </a:solidFill>
              </a:defRPr>
            </a:pPr>
            <a:r>
              <a:rPr sz="900" b="1">
                <a:solidFill>
                  <a:srgbClr val="A8A8A4"/>
                </a:solidFill>
              </a:rPr>
              <a:t>19</a:t>
            </a:r>
            <a:endParaRPr sz="900" b="1">
              <a:solidFill>
                <a:srgbClr val="A8A8A4"/>
              </a:solidFill>
            </a:endParaRPr>
          </a:p>
        </p:txBody>
      </p:sp>
      <p:sp>
        <p:nvSpPr>
          <p:cNvPr id="4" name="Rectangle 3"/>
          <p:cNvSpPr>
            <a:spLocks noGrp="1"/>
          </p:cNvSpPr>
          <p:nvPr/>
        </p:nvSpPr>
        <p:spPr>
          <a:xfrm>
            <a:off x="609600" y="1257300"/>
            <a:ext cx="10972800" cy="9525"/>
          </a:xfrm>
          <a:prstGeom prst="rect">
            <a:avLst/>
          </a:prstGeom>
          <a:solidFill>
            <a:srgbClr val="393A3E"/>
          </a:solidFill>
          <a:ln w="0">
            <a:noFill/>
            <a:prstDash val="solid"/>
          </a:ln>
        </p:spPr>
        <p:txBody>
          <a:bodyPr/>
          <a:lstStyle/>
          <a:p/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1"/>
          <a:srcRect l="6655" r="6655"/>
          <a:stretch>
            <a:fillRect/>
          </a:stretch>
        </p:blipFill>
        <p:spPr>
          <a:xfrm>
            <a:off x="0" y="0"/>
            <a:ext cx="4000500" cy="6858000"/>
          </a:xfrm>
          <a:prstGeom prst="rect">
            <a:avLst/>
          </a:prstGeom>
        </p:spPr>
      </p:pic>
      <p:sp>
        <p:nvSpPr>
          <p:cNvPr id="6" name="Rectangle 5"/>
          <p:cNvSpPr>
            <a:spLocks noGrp="1"/>
          </p:cNvSpPr>
          <p:nvPr/>
        </p:nvSpPr>
        <p:spPr>
          <a:xfrm>
            <a:off x="0" y="0"/>
            <a:ext cx="4000500" cy="6858000"/>
          </a:xfrm>
          <a:prstGeom prst="rect">
            <a:avLst/>
          </a:prstGeom>
          <a:solidFill>
            <a:srgbClr val="000000">
              <a:alpha val="33333"/>
            </a:srgbClr>
          </a:solidFill>
          <a:ln w="0">
            <a:noFill/>
            <a:prstDash val="solid"/>
          </a:ln>
        </p:spPr>
        <p:txBody>
          <a:bodyPr/>
          <a:lstStyle/>
          <a:p/>
        </p:txBody>
      </p:sp>
      <p:sp>
        <p:nvSpPr>
          <p:cNvPr id="7" name="Rectangle 6"/>
          <p:cNvSpPr>
            <a:spLocks noGrp="1"/>
          </p:cNvSpPr>
          <p:nvPr/>
        </p:nvSpPr>
        <p:spPr>
          <a:xfrm>
            <a:off x="523875" y="4953000"/>
            <a:ext cx="29527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325" b="1">
                <a:solidFill>
                  <a:srgbClr val="F6F4EF"/>
                </a:solidFill>
              </a:defRPr>
            </a:pPr>
            <a:r>
              <a:rPr sz="2325" b="1">
                <a:solidFill>
                  <a:srgbClr val="F6F4EF"/>
                </a:solidFill>
              </a:rPr>
              <a:t>STÉPHANE</a:t>
            </a:r>
            <a:endParaRPr sz="2325" b="1">
              <a:solidFill>
                <a:srgbClr val="F6F4EF"/>
              </a:solidFill>
            </a:endParaRPr>
          </a:p>
          <a:p>
            <a:pPr algn="l">
              <a:buNone/>
              <a:defRPr sz="2325" b="1">
                <a:solidFill>
                  <a:srgbClr val="F6F4EF"/>
                </a:solidFill>
              </a:defRPr>
            </a:pPr>
            <a:r>
              <a:rPr sz="2325" b="1">
                <a:solidFill>
                  <a:srgbClr val="F6F4EF"/>
                </a:solidFill>
              </a:rPr>
              <a:t>LESSINGER</a:t>
            </a:r>
            <a:endParaRPr sz="2325" b="1">
              <a:solidFill>
                <a:srgbClr val="F6F4EF"/>
              </a:solidFill>
            </a:endParaRPr>
          </a:p>
        </p:txBody>
      </p:sp>
      <p:sp>
        <p:nvSpPr>
          <p:cNvPr id="8" name="Rectangle 7"/>
          <p:cNvSpPr>
            <a:spLocks noGrp="1"/>
          </p:cNvSpPr>
          <p:nvPr/>
        </p:nvSpPr>
        <p:spPr>
          <a:xfrm>
            <a:off x="542925" y="5848350"/>
            <a:ext cx="2381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50" b="1">
                <a:solidFill>
                  <a:srgbClr val="E11B35"/>
                </a:solidFill>
              </a:defRPr>
            </a:pPr>
            <a:r>
              <a:rPr sz="1050" b="1">
                <a:solidFill>
                  <a:srgbClr val="E11B35"/>
                </a:solidFill>
              </a:rPr>
              <a:t>FONDATEUR</a:t>
            </a:r>
            <a:endParaRPr sz="1050" b="1">
              <a:solidFill>
                <a:srgbClr val="E11B35"/>
              </a:solidFill>
            </a:endParaRPr>
          </a:p>
        </p:txBody>
      </p:sp>
      <p:sp>
        <p:nvSpPr>
          <p:cNvPr id="9" name="Rectangle 8"/>
          <p:cNvSpPr>
            <a:spLocks noGrp="1"/>
          </p:cNvSpPr>
          <p:nvPr/>
        </p:nvSpPr>
        <p:spPr>
          <a:xfrm>
            <a:off x="4524375" y="1619250"/>
            <a:ext cx="6477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025" b="1">
                <a:solidFill>
                  <a:srgbClr val="F6F4EF"/>
                </a:solidFill>
              </a:defRPr>
            </a:pPr>
            <a:r>
              <a:rPr sz="2025" b="1">
                <a:solidFill>
                  <a:srgbClr val="F6F4EF"/>
                </a:solidFill>
              </a:rPr>
              <a:t>Un parcours de création et de développement</a:t>
            </a:r>
            <a:endParaRPr sz="2025" b="1">
              <a:solidFill>
                <a:srgbClr val="F6F4EF"/>
              </a:solidFill>
            </a:endParaRPr>
          </a:p>
        </p:txBody>
      </p:sp>
      <p:sp>
        <p:nvSpPr>
          <p:cNvPr id="10" name="Rectangle 9"/>
          <p:cNvSpPr>
            <a:spLocks noGrp="1"/>
          </p:cNvSpPr>
          <p:nvPr/>
        </p:nvSpPr>
        <p:spPr>
          <a:xfrm>
            <a:off x="4524375" y="2266950"/>
            <a:ext cx="266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00" b="1">
                <a:solidFill>
                  <a:srgbClr val="E11B35"/>
                </a:solidFill>
              </a:defRPr>
            </a:pPr>
            <a:r>
              <a:rPr sz="1500" b="1">
                <a:solidFill>
                  <a:srgbClr val="E11B35"/>
                </a:solidFill>
              </a:rPr>
              <a:t>—</a:t>
            </a:r>
            <a:endParaRPr sz="1500" b="1">
              <a:solidFill>
                <a:srgbClr val="E11B35"/>
              </a:solidFill>
            </a:endParaRPr>
          </a:p>
        </p:txBody>
      </p:sp>
      <p:sp>
        <p:nvSpPr>
          <p:cNvPr id="11" name="Rectangle 10"/>
          <p:cNvSpPr>
            <a:spLocks noGrp="1"/>
          </p:cNvSpPr>
          <p:nvPr/>
        </p:nvSpPr>
        <p:spPr>
          <a:xfrm>
            <a:off x="4857750" y="2228850"/>
            <a:ext cx="6191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0">
                <a:solidFill>
                  <a:srgbClr val="D9D9D6"/>
                </a:solidFill>
              </a:defRPr>
            </a:pPr>
            <a:r>
              <a:rPr sz="1350" b="0">
                <a:solidFill>
                  <a:srgbClr val="D9D9D6"/>
                </a:solidFill>
              </a:rPr>
              <a:t>Création et direction d’activités en France et à l’international.</a:t>
            </a:r>
            <a:endParaRPr sz="1350" b="0">
              <a:solidFill>
                <a:srgbClr val="D9D9D6"/>
              </a:solidFill>
            </a:endParaRPr>
          </a:p>
        </p:txBody>
      </p:sp>
      <p:sp>
        <p:nvSpPr>
          <p:cNvPr id="12" name="Rectangle 11"/>
          <p:cNvSpPr>
            <a:spLocks noGrp="1"/>
          </p:cNvSpPr>
          <p:nvPr/>
        </p:nvSpPr>
        <p:spPr>
          <a:xfrm>
            <a:off x="4524375" y="2819400"/>
            <a:ext cx="266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00" b="1">
                <a:solidFill>
                  <a:srgbClr val="E11B35"/>
                </a:solidFill>
              </a:defRPr>
            </a:pPr>
            <a:r>
              <a:rPr sz="1500" b="1">
                <a:solidFill>
                  <a:srgbClr val="E11B35"/>
                </a:solidFill>
              </a:rPr>
              <a:t>—</a:t>
            </a:r>
            <a:endParaRPr sz="1500" b="1">
              <a:solidFill>
                <a:srgbClr val="E11B35"/>
              </a:solidFill>
            </a:endParaRPr>
          </a:p>
        </p:txBody>
      </p:sp>
      <p:sp>
        <p:nvSpPr>
          <p:cNvPr id="13" name="Rectangle 12"/>
          <p:cNvSpPr>
            <a:spLocks noGrp="1"/>
          </p:cNvSpPr>
          <p:nvPr/>
        </p:nvSpPr>
        <p:spPr>
          <a:xfrm>
            <a:off x="4857750" y="2781300"/>
            <a:ext cx="6191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0">
                <a:solidFill>
                  <a:srgbClr val="D9D9D6"/>
                </a:solidFill>
              </a:defRPr>
            </a:pPr>
            <a:r>
              <a:rPr sz="1350" b="0">
                <a:solidFill>
                  <a:srgbClr val="D9D9D6"/>
                </a:solidFill>
              </a:rPr>
              <a:t>Développement de gammes, brevets et dispositifs de production.</a:t>
            </a:r>
            <a:endParaRPr sz="1350" b="0">
              <a:solidFill>
                <a:srgbClr val="D9D9D6"/>
              </a:solidFill>
            </a:endParaRPr>
          </a:p>
        </p:txBody>
      </p:sp>
      <p:sp>
        <p:nvSpPr>
          <p:cNvPr id="14" name="Rectangle 13"/>
          <p:cNvSpPr>
            <a:spLocks noGrp="1"/>
          </p:cNvSpPr>
          <p:nvPr/>
        </p:nvSpPr>
        <p:spPr>
          <a:xfrm>
            <a:off x="4524375" y="3371850"/>
            <a:ext cx="266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00" b="1">
                <a:solidFill>
                  <a:srgbClr val="E11B35"/>
                </a:solidFill>
              </a:defRPr>
            </a:pPr>
            <a:r>
              <a:rPr sz="1500" b="1">
                <a:solidFill>
                  <a:srgbClr val="E11B35"/>
                </a:solidFill>
              </a:rPr>
              <a:t>—</a:t>
            </a:r>
            <a:endParaRPr sz="1500" b="1">
              <a:solidFill>
                <a:srgbClr val="E11B35"/>
              </a:solidFill>
            </a:endParaRPr>
          </a:p>
        </p:txBody>
      </p:sp>
      <p:sp>
        <p:nvSpPr>
          <p:cNvPr id="15" name="Rectangle 14"/>
          <p:cNvSpPr>
            <a:spLocks noGrp="1"/>
          </p:cNvSpPr>
          <p:nvPr/>
        </p:nvSpPr>
        <p:spPr>
          <a:xfrm>
            <a:off x="4857750" y="3333750"/>
            <a:ext cx="6191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0">
                <a:solidFill>
                  <a:srgbClr val="D9D9D6"/>
                </a:solidFill>
              </a:defRPr>
            </a:pPr>
            <a:r>
              <a:rPr sz="1350" b="0">
                <a:solidFill>
                  <a:srgbClr val="D9D9D6"/>
                </a:solidFill>
              </a:rPr>
              <a:t>Négociation grands comptes et construction de réseaux commerciaux.</a:t>
            </a:r>
            <a:endParaRPr sz="1350" b="0">
              <a:solidFill>
                <a:srgbClr val="D9D9D6"/>
              </a:solidFill>
            </a:endParaRPr>
          </a:p>
        </p:txBody>
      </p:sp>
      <p:sp>
        <p:nvSpPr>
          <p:cNvPr id="16" name="Rectangle 15"/>
          <p:cNvSpPr>
            <a:spLocks noGrp="1"/>
          </p:cNvSpPr>
          <p:nvPr/>
        </p:nvSpPr>
        <p:spPr>
          <a:xfrm>
            <a:off x="4524375" y="3924300"/>
            <a:ext cx="266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00" b="1">
                <a:solidFill>
                  <a:srgbClr val="E11B35"/>
                </a:solidFill>
              </a:defRPr>
            </a:pPr>
            <a:r>
              <a:rPr sz="1500" b="1">
                <a:solidFill>
                  <a:srgbClr val="E11B35"/>
                </a:solidFill>
              </a:rPr>
              <a:t>—</a:t>
            </a:r>
            <a:endParaRPr sz="1500" b="1">
              <a:solidFill>
                <a:srgbClr val="E11B35"/>
              </a:solidFill>
            </a:endParaRPr>
          </a:p>
        </p:txBody>
      </p:sp>
      <p:sp>
        <p:nvSpPr>
          <p:cNvPr id="17" name="Rectangle 16"/>
          <p:cNvSpPr>
            <a:spLocks noGrp="1"/>
          </p:cNvSpPr>
          <p:nvPr/>
        </p:nvSpPr>
        <p:spPr>
          <a:xfrm>
            <a:off x="4857750" y="3886200"/>
            <a:ext cx="6191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0">
                <a:solidFill>
                  <a:srgbClr val="D9D9D6"/>
                </a:solidFill>
              </a:defRPr>
            </a:pPr>
            <a:r>
              <a:rPr sz="1350" b="0">
                <a:solidFill>
                  <a:srgbClr val="D9D9D6"/>
                </a:solidFill>
              </a:rPr>
              <a:t>Management d’équipes terrain jusqu’à 200 personnes.</a:t>
            </a:r>
            <a:endParaRPr sz="1350" b="0">
              <a:solidFill>
                <a:srgbClr val="D9D9D6"/>
              </a:solidFill>
            </a:endParaRPr>
          </a:p>
        </p:txBody>
      </p:sp>
      <p:sp>
        <p:nvSpPr>
          <p:cNvPr id="18" name="Rectangle 17"/>
          <p:cNvSpPr>
            <a:spLocks noGrp="1"/>
          </p:cNvSpPr>
          <p:nvPr/>
        </p:nvSpPr>
        <p:spPr>
          <a:xfrm>
            <a:off x="4524375" y="4476750"/>
            <a:ext cx="266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00" b="1">
                <a:solidFill>
                  <a:srgbClr val="E11B35"/>
                </a:solidFill>
              </a:defRPr>
            </a:pPr>
            <a:r>
              <a:rPr sz="1500" b="1">
                <a:solidFill>
                  <a:srgbClr val="E11B35"/>
                </a:solidFill>
              </a:rPr>
              <a:t>—</a:t>
            </a:r>
            <a:endParaRPr sz="1500" b="1">
              <a:solidFill>
                <a:srgbClr val="E11B35"/>
              </a:solidFill>
            </a:endParaRPr>
          </a:p>
        </p:txBody>
      </p:sp>
      <p:sp>
        <p:nvSpPr>
          <p:cNvPr id="19" name="Rectangle 18"/>
          <p:cNvSpPr>
            <a:spLocks noGrp="1"/>
          </p:cNvSpPr>
          <p:nvPr/>
        </p:nvSpPr>
        <p:spPr>
          <a:xfrm>
            <a:off x="4857750" y="4438650"/>
            <a:ext cx="6191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 b="0">
                <a:solidFill>
                  <a:srgbClr val="D9D9D6"/>
                </a:solidFill>
              </a:defRPr>
            </a:pPr>
            <a:r>
              <a:rPr sz="1350" b="0">
                <a:solidFill>
                  <a:srgbClr val="D9D9D6"/>
                </a:solidFill>
              </a:rPr>
              <a:t>Passion déclarée pour l’aviation, les bateaux et la compétition.</a:t>
            </a:r>
            <a:endParaRPr sz="1350" b="0">
              <a:solidFill>
                <a:srgbClr val="D9D9D6"/>
              </a:solidFill>
            </a:endParaRPr>
          </a:p>
        </p:txBody>
      </p:sp>
      <p:sp>
        <p:nvSpPr>
          <p:cNvPr id="20" name="Rectangle 19"/>
          <p:cNvSpPr>
            <a:spLocks noGrp="1"/>
          </p:cNvSpPr>
          <p:nvPr/>
        </p:nvSpPr>
        <p:spPr>
          <a:xfrm>
            <a:off x="4524375" y="5372100"/>
            <a:ext cx="6477000" cy="19050"/>
          </a:xfrm>
          <a:prstGeom prst="rect">
            <a:avLst/>
          </a:prstGeom>
          <a:solidFill>
            <a:srgbClr val="E11B35"/>
          </a:solidFill>
          <a:ln w="0">
            <a:noFill/>
            <a:prstDash val="solid"/>
          </a:ln>
        </p:spPr>
        <p:txBody>
          <a:bodyPr/>
          <a:lstStyle/>
          <a:p/>
        </p:txBody>
      </p:sp>
      <p:sp>
        <p:nvSpPr>
          <p:cNvPr id="21" name="Rectangle 20"/>
          <p:cNvSpPr>
            <a:spLocks noGrp="1"/>
          </p:cNvSpPr>
          <p:nvPr/>
        </p:nvSpPr>
        <p:spPr>
          <a:xfrm>
            <a:off x="4524375" y="5591175"/>
            <a:ext cx="2095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050" b="1">
                <a:solidFill>
                  <a:srgbClr val="E11B35"/>
                </a:solidFill>
              </a:defRPr>
            </a:pPr>
            <a:r>
              <a:rPr sz="1050" b="1">
                <a:solidFill>
                  <a:srgbClr val="E11B35"/>
                </a:solidFill>
              </a:rPr>
              <a:t>PROCHAINE ÉTAPE</a:t>
            </a:r>
            <a:endParaRPr sz="1050" b="1">
              <a:solidFill>
                <a:srgbClr val="E11B35"/>
              </a:solidFill>
            </a:endParaRPr>
          </a:p>
        </p:txBody>
      </p:sp>
      <p:sp>
        <p:nvSpPr>
          <p:cNvPr id="22" name="Rectangle 21"/>
          <p:cNvSpPr>
            <a:spLocks noGrp="1"/>
          </p:cNvSpPr>
          <p:nvPr/>
        </p:nvSpPr>
        <p:spPr>
          <a:xfrm>
            <a:off x="4524375" y="5867400"/>
            <a:ext cx="64770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725" b="1">
                <a:solidFill>
                  <a:srgbClr val="F6F4EF"/>
                </a:solidFill>
              </a:defRPr>
            </a:pPr>
            <a:r>
              <a:rPr sz="1725" b="1">
                <a:solidFill>
                  <a:srgbClr val="F6F4EF"/>
                </a:solidFill>
              </a:rPr>
              <a:t>Financer et exécuter le programme de validation du Lessinger Racing Foil 30.</a:t>
            </a:r>
            <a:endParaRPr sz="1725" b="1">
              <a:solidFill>
                <a:srgbClr val="F6F4E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6306</Words>
  <Application>WPS Docs</Application>
  <PresentationFormat>Converted Presentation</PresentationFormat>
  <Paragraphs>495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9" baseType="lpstr">
      <vt:lpstr>Arial</vt:lpstr>
      <vt:lpstr>SimSun</vt:lpstr>
      <vt:lpstr>Wingdings</vt:lpstr>
      <vt:lpstr>Calibri</vt:lpstr>
      <vt:lpstr>Helvetica Neue</vt:lpstr>
      <vt:lpstr>Microsoft YaHei</vt:lpstr>
      <vt:lpstr>汉仪旗黑</vt:lpstr>
      <vt:lpstr>Arial Unicode MS</vt:lpstr>
      <vt:lpstr>宋体-简</vt:lpstr>
      <vt:lpstr>ChatGPT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WPS_1785837385</cp:lastModifiedBy>
  <cp:revision>1</cp:revision>
  <dcterms:created xsi:type="dcterms:W3CDTF">2026-08-29T07:40:14Z</dcterms:created>
  <dcterms:modified xsi:type="dcterms:W3CDTF">2026-08-29T07:40:14Z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8C88378E14021550DD8C926ADCF0117D_43</vt:lpwstr>
  </property>
  <property fmtid="{D5CDD505-2E9C-101B-9397-08002B2CF9AE}" pid="3" name="KSOProductBuildVer">
    <vt:lpwstr>1033-12.1.26050.26050</vt:lpwstr>
  </property>
</Properties>
</file>