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Visuels et logo Lessinger fournis / retrouvés dans l’espace de travail.</a:t>
            </a:r>
          </a:p>
          <a:p>
            <a:r>
              <a:t>Nom de marque harmonisé à partir du logo « Electric Racing Foil 30 ».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Dossier de levée cité dans le fil ChatGPT référencé : 1,8 M€, jusqu’à 30 %, 4,2 M€ pre-money, 6,0 M€ post-money.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Catégories d’usage des fonds demandées par l’utilisateur.</a:t>
            </a:r>
          </a:p>
          <a:p>
            <a:r>
              <a:t>Aucun pourcentage d’allocation n’est affirmé faute de détail source accessible.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Roadmap qualitative demandée par l’utilisateur.</a:t>
            </a:r>
          </a:p>
          <a:p>
            <a:r>
              <a:t>Aucune date n’est présumée ; la séquence est une proposition de jalonnement.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Profil extrait du CV source de Stéphane Lessinger retrouvé dans l’espace de travail.</a:t>
            </a:r>
          </a:p>
          <a:p>
            <a:r>
              <a:t>Nom du fondateur harmonisé : Stéphane Lessinger.</a:t>
            </a:r>
          </a:p>
          <a:p>
            <a:r>
              <a:t>Visuel du bateau Lessinger fourni ; aucune photographie personnelle n’était disponible.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 Lessinger fourni.</a:t>
            </a:r>
          </a:p>
          <a:p>
            <a:r>
              <a:t>Statut conceptuel et nécessité de validation repris du fil ChatGPT référencé.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Trois rendus du bateau Lessinger fournis.</a:t>
            </a:r>
          </a:p>
          <a:p>
            <a:r>
              <a:t>Les visuels sont des représentations de concept, non des photographies d’un prototype validé.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Rendu cockpit Lessinger fourni.</a:t>
            </a:r>
          </a:p>
          <a:p>
            <a:r>
              <a:t>Descriptions limitées aux éléments visibles dans le rendu.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Séquence visuelle issue des animations Lessinger fournies.</a:t>
            </a:r>
          </a:p>
          <a:p>
            <a:r>
              <a:t>Aucun niveau de performance chiffré n’est revendiqué ; validation technique explicitement requise.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Image technique issue des animations Lessinger fournies.</a:t>
            </a:r>
          </a:p>
          <a:p>
            <a:r>
              <a:t>Caractéristiques détaillées de puissance, batterie et autonomie non disponibles dans les fichiers accessibles.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Parcours de validation formulé à partir de la réserve technique du dossier évoquée dans le fil référencé.</a:t>
            </a:r>
          </a:p>
          <a:p>
            <a:r>
              <a:t>Aucun calendrier ou résultat d’essai n’est présumé.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Rubriques de business model demandées par l’utilisateur.</a:t>
            </a:r>
          </a:p>
          <a:p>
            <a:r>
              <a:t>Aucun prix, volume, marge ou chiffre d’affaires n’est affirmé faute de source accessible.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Visuel Lessinger fourni.</a:t>
            </a:r>
          </a:p>
          <a:p>
            <a:r>
              <a:t>Séquence go-to-market proposée comme logique de travail ; elle ne constitue pas un historique commercial établi.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 t="27500" b="27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 w="0">
            <a:noFill/>
            <a:prstDash val="solid"/>
          </a:ln>
        </p:spPr>
      </p:sp>
      <p:sp>
        <p:nvSpPr>
          <p:cNvPr id="3" name="Rectangle 2"/>
          <p:cNvSpPr>
            <a:spLocks noGrp="1"/>
          </p:cNvSpPr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rgbClr val="050507">
              <a:alpha val="86667"/>
            </a:srgbClr>
          </a:solidFill>
          <a:ln w="0">
            <a:noFill/>
            <a:prstDash val="solid"/>
          </a:ln>
        </p:spPr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42" y="523875"/>
            <a:ext cx="2167467" cy="1219200"/>
          </a:xfrm>
          <a:prstGeom prst="rect">
            <a:avLst/>
          </a:prstGeom>
        </p:spPr>
      </p:pic>
      <p:sp>
        <p:nvSpPr>
          <p:cNvPr id="5" name="Rectangle 4"/>
          <p:cNvSpPr>
            <a:spLocks noGrp="1"/>
          </p:cNvSpPr>
          <p:nvPr/>
        </p:nvSpPr>
        <p:spPr>
          <a:xfrm>
            <a:off x="609600" y="2152650"/>
            <a:ext cx="40005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F6F4EF"/>
                </a:solidFill>
              </a:defRPr>
            </a:pPr>
            <a:r>
              <a:rPr sz="3825" b="1">
                <a:solidFill>
                  <a:srgbClr val="F6F4EF"/>
                </a:solidFill>
              </a:rPr>
              <a:t>LESSINGER</a:t>
            </a:r>
            <a:endParaRPr sz="3825" b="1">
              <a:solidFill>
                <a:srgbClr val="F6F4EF"/>
              </a:solidFill>
            </a:endParaRPr>
          </a:p>
          <a:p>
            <a:pPr algn="l">
              <a:defRPr sz="3825" b="1">
                <a:solidFill>
                  <a:srgbClr val="F6F4EF"/>
                </a:solidFill>
              </a:defRPr>
            </a:pPr>
            <a:r>
              <a:rPr sz="3825" b="1">
                <a:solidFill>
                  <a:srgbClr val="F6F4EF"/>
                </a:solidFill>
              </a:rPr>
              <a:t>RACING FOIL 30</a:t>
            </a:r>
            <a:endParaRPr sz="3825" b="1">
              <a:solidFill>
                <a:srgbClr val="F6F4EF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28650" y="3857625"/>
            <a:ext cx="347662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0">
                <a:solidFill>
                  <a:srgbClr val="D9D9D6"/>
                </a:solidFill>
              </a:defRPr>
            </a:pPr>
            <a:r>
              <a:rPr sz="1725" b="0">
                <a:solidFill>
                  <a:srgbClr val="D9D9D6"/>
                </a:solidFill>
              </a:rPr>
              <a:t>Le bateau électrique à foils pensé comme un objet de désir.</a:t>
            </a:r>
            <a:endParaRPr sz="1725" b="0">
              <a:solidFill>
                <a:srgbClr val="D9D9D6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28650" y="60198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A8A8A4"/>
                </a:solidFill>
              </a:defRPr>
            </a:pPr>
            <a:r>
              <a:rPr sz="975" b="1">
                <a:solidFill>
                  <a:srgbClr val="A8A8A4"/>
                </a:solidFill>
              </a:rPr>
              <a:t>PRÉSENTATION INVESTISSEURS · 2026</a:t>
            </a:r>
            <a:endParaRPr sz="975" b="1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Rectangle 18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OPÉRATION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1,8 M€ pour financer le passage du concept à la preuve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10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90700"/>
            <a:ext cx="4762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5550" b="1">
                <a:solidFill>
                  <a:srgbClr val="A40018"/>
                </a:solidFill>
              </a:defRPr>
            </a:pPr>
            <a:r>
              <a:rPr sz="5550" b="1">
                <a:solidFill>
                  <a:srgbClr val="A40018"/>
                </a:solidFill>
              </a:rPr>
              <a:t>1,8 M€</a:t>
            </a:r>
            <a:endParaRPr sz="5550" b="1">
              <a:solidFill>
                <a:srgbClr val="A4001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66750" y="2819400"/>
            <a:ext cx="3810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111317"/>
                </a:solidFill>
              </a:defRPr>
            </a:pPr>
            <a:r>
              <a:rPr sz="1275" b="1">
                <a:solidFill>
                  <a:srgbClr val="111317"/>
                </a:solidFill>
              </a:rPr>
              <a:t>LEVÉE RECHERCHÉE</a:t>
            </a:r>
            <a:endParaRPr sz="1275" b="1">
              <a:solidFill>
                <a:srgbClr val="111317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3476625"/>
            <a:ext cx="4905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7814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A6B6F"/>
                </a:solidFill>
              </a:defRPr>
            </a:pPr>
            <a:r>
              <a:rPr sz="1050" b="1">
                <a:solidFill>
                  <a:srgbClr val="6A6B6F"/>
                </a:solidFill>
              </a:rPr>
              <a:t>JUSQU’À</a:t>
            </a:r>
            <a:endParaRPr sz="1050" b="1">
              <a:solidFill>
                <a:srgbClr val="6A6B6F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4038600"/>
            <a:ext cx="304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111317"/>
                </a:solidFill>
              </a:defRPr>
            </a:pPr>
            <a:r>
              <a:rPr sz="3825" b="1">
                <a:solidFill>
                  <a:srgbClr val="111317"/>
                </a:solidFill>
              </a:rPr>
              <a:t>30 %</a:t>
            </a:r>
            <a:endParaRPr sz="3825" b="1">
              <a:solidFill>
                <a:srgbClr val="111317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647700" y="4762500"/>
            <a:ext cx="2857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6A6B6F"/>
                </a:solidFill>
              </a:defRPr>
            </a:pPr>
            <a:r>
              <a:rPr sz="1200" b="1">
                <a:solidFill>
                  <a:srgbClr val="6A6B6F"/>
                </a:solidFill>
              </a:rPr>
              <a:t>DU CAPITAL</a:t>
            </a:r>
            <a:endParaRPr sz="1200" b="1">
              <a:solidFill>
                <a:srgbClr val="6A6B6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191250" y="1790700"/>
            <a:ext cx="5391150" cy="3143250"/>
          </a:xfrm>
          <a:prstGeom prst="rect">
            <a:avLst/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6534150" y="209550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VALORISATION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6534150" y="2457450"/>
            <a:ext cx="3810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F6F4EF"/>
                </a:solidFill>
              </a:defRPr>
            </a:pPr>
            <a:r>
              <a:rPr sz="3150" b="1">
                <a:solidFill>
                  <a:srgbClr val="F6F4EF"/>
                </a:solidFill>
              </a:rPr>
              <a:t>4,2 M€</a:t>
            </a:r>
            <a:endParaRPr sz="3150" b="1">
              <a:solidFill>
                <a:srgbClr val="F6F4E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6572250" y="300990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8A8A4"/>
                </a:solidFill>
              </a:defRPr>
            </a:pPr>
            <a:r>
              <a:rPr sz="1050" b="1">
                <a:solidFill>
                  <a:srgbClr val="A8A8A4"/>
                </a:solidFill>
              </a:rPr>
              <a:t>PRE-MONEY</a:t>
            </a:r>
            <a:endParaRPr sz="1050" b="1">
              <a:solidFill>
                <a:srgbClr val="A8A8A4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534150" y="3429000"/>
            <a:ext cx="44767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6534150" y="3714750"/>
            <a:ext cx="3810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F6F4EF"/>
                </a:solidFill>
              </a:defRPr>
            </a:pPr>
            <a:r>
              <a:rPr sz="3150" b="1">
                <a:solidFill>
                  <a:srgbClr val="F6F4EF"/>
                </a:solidFill>
              </a:rPr>
              <a:t>6,0 M€</a:t>
            </a:r>
            <a:endParaRPr sz="3150" b="1">
              <a:solidFill>
                <a:srgbClr val="F6F4E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6572250" y="426720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8A8A4"/>
                </a:solidFill>
              </a:defRPr>
            </a:pPr>
            <a:r>
              <a:rPr sz="1050" b="1">
                <a:solidFill>
                  <a:srgbClr val="A8A8A4"/>
                </a:solidFill>
              </a:rPr>
              <a:t>POST-MONEY</a:t>
            </a:r>
            <a:endParaRPr sz="1050" b="1">
              <a:solidFill>
                <a:srgbClr val="A8A8A4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191250" y="5257800"/>
            <a:ext cx="5391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Base de discussion issue du dossier de levée.</a:t>
            </a:r>
            <a:endParaRPr sz="1275" b="0">
              <a:solidFill>
                <a:srgbClr val="56575B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Rectangle 2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USAGE DES FONDS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Priorité au dérisquage technique et à l’industrialisation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11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6192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01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1352550" y="16192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CONCEPTION &amp; INGÉNIERIE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4857750" y="16192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Architecture navale, CFD, structure, propulsion, énergie.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352550" y="23050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26860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02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352550" y="26860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PROTOTYPE &amp; ESSAIS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857750" y="26860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Fabrication, intégration, instrumentation, campagnes d’essais.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1352550" y="33718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609600" y="37528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03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352550" y="37528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INDUSTRIALISATION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857750" y="37528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Partenaires, outillages, qualité, conformité et supply chain.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352550" y="44386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609600" y="4819650"/>
            <a:ext cx="523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E11B35"/>
                </a:solidFill>
              </a:defRPr>
            </a:pPr>
            <a:r>
              <a:rPr sz="1875" b="1">
                <a:solidFill>
                  <a:srgbClr val="E11B35"/>
                </a:solidFill>
              </a:rPr>
              <a:t>04</a:t>
            </a:r>
            <a:endParaRPr sz="1875" b="1">
              <a:solidFill>
                <a:srgbClr val="E11B35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1352550" y="48196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6F4EF"/>
                </a:solidFill>
              </a:defRPr>
            </a:pPr>
            <a:r>
              <a:rPr sz="1500" b="1">
                <a:solidFill>
                  <a:srgbClr val="F6F4EF"/>
                </a:solidFill>
              </a:rPr>
              <a:t>MARQUE &amp; COMMERCIAL</a:t>
            </a:r>
            <a:endParaRPr sz="1500" b="1">
              <a:solidFill>
                <a:srgbClr val="F6F4EF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857750" y="4819650"/>
            <a:ext cx="619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D9D9D6"/>
                </a:solidFill>
              </a:defRPr>
            </a:pPr>
            <a:r>
              <a:rPr sz="1275" b="0">
                <a:solidFill>
                  <a:srgbClr val="D9D9D6"/>
                </a:solidFill>
              </a:rPr>
              <a:t>Démonstration, contenus, premiers clients et partenariats.</a:t>
            </a:r>
            <a:endParaRPr sz="1275" b="0">
              <a:solidFill>
                <a:srgbClr val="D9D9D6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352550" y="5505450"/>
            <a:ext cx="969645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609600" y="6067425"/>
            <a:ext cx="1047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E11B35"/>
                </a:solidFill>
              </a:defRPr>
            </a:pPr>
            <a:r>
              <a:rPr sz="1200" b="1">
                <a:solidFill>
                  <a:srgbClr val="E11B35"/>
                </a:solidFill>
              </a:rPr>
              <a:t>Répartition chiffrée à arrêter après chiffrage du programme technique et industriel.</a:t>
            </a:r>
            <a:endParaRPr sz="1200" b="1">
              <a:solidFill>
                <a:srgbClr val="E11B35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Rectangle 2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ROADMAP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Une trajectoire jalonnée par des preuves de plus en plus fortes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12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1000125" y="3238500"/>
            <a:ext cx="10191750" cy="38100"/>
          </a:xfrm>
          <a:prstGeom prst="rect">
            <a:avLst/>
          </a:prstGeom>
          <a:solidFill>
            <a:srgbClr val="C8C8C5"/>
          </a:solidFill>
          <a:ln w="0">
            <a:noFill/>
            <a:prstDash val="solid"/>
          </a:ln>
        </p:spPr>
      </p:sp>
      <p:sp>
        <p:nvSpPr>
          <p:cNvPr id="6" name="Rounded Rectangle 5"/>
          <p:cNvSpPr>
            <a:spLocks noGrp="1"/>
          </p:cNvSpPr>
          <p:nvPr/>
        </p:nvSpPr>
        <p:spPr>
          <a:xfrm>
            <a:off x="89535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23812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CADRAGE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23812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Spécifications et partenaires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9" name="Rounded Rectangle 8"/>
          <p:cNvSpPr>
            <a:spLocks noGrp="1"/>
          </p:cNvSpPr>
          <p:nvPr/>
        </p:nvSpPr>
        <p:spPr>
          <a:xfrm>
            <a:off x="32766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261937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CONCEPTION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261937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Calculs et architecture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584835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519112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DÉMONSTRATEUR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519112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Intégration et mise à l’eau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5" name="Rounded Rectangle 14"/>
          <p:cNvSpPr>
            <a:spLocks noGrp="1"/>
          </p:cNvSpPr>
          <p:nvPr/>
        </p:nvSpPr>
        <p:spPr>
          <a:xfrm>
            <a:off x="84201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7762875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VALIDATION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7762875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Essais et conformité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18" name="Rounded Rectangle 17"/>
          <p:cNvSpPr>
            <a:spLocks noGrp="1"/>
          </p:cNvSpPr>
          <p:nvPr/>
        </p:nvSpPr>
        <p:spPr>
          <a:xfrm>
            <a:off x="11087100" y="3133725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111317"/>
          </a:solidFill>
          <a:ln w="0">
            <a:noFill/>
            <a:prstDash val="solid"/>
          </a:ln>
        </p:spPr>
      </p:sp>
      <p:sp>
        <p:nvSpPr>
          <p:cNvPr id="19" name="Rectangle 18"/>
          <p:cNvSpPr>
            <a:spLocks noGrp="1"/>
          </p:cNvSpPr>
          <p:nvPr/>
        </p:nvSpPr>
        <p:spPr>
          <a:xfrm>
            <a:off x="10001250" y="23622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A40018"/>
                </a:solidFill>
              </a:defRPr>
            </a:pPr>
            <a:r>
              <a:rPr sz="1275" b="1">
                <a:solidFill>
                  <a:srgbClr val="A40018"/>
                </a:solidFill>
              </a:rPr>
              <a:t>LANCEMENT</a:t>
            </a:r>
            <a:endParaRPr sz="1275" b="1">
              <a:solidFill>
                <a:srgbClr val="A40018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10001250" y="3667125"/>
            <a:ext cx="1619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56575B"/>
                </a:solidFill>
              </a:defRPr>
            </a:pPr>
            <a:r>
              <a:rPr sz="1200" b="0">
                <a:solidFill>
                  <a:srgbClr val="56575B"/>
                </a:solidFill>
              </a:rPr>
              <a:t>Premières unités</a:t>
            </a:r>
            <a:endParaRPr sz="1200" b="0">
              <a:solidFill>
                <a:srgbClr val="56575B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609600" y="552450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11317"/>
                </a:solidFill>
              </a:defRPr>
            </a:pPr>
            <a:r>
              <a:rPr sz="1350" b="1">
                <a:solidFill>
                  <a:srgbClr val="111317"/>
                </a:solidFill>
              </a:rPr>
              <a:t>Les dates et durées seront fixées après bouclage technique, industriel et financier.</a:t>
            </a:r>
            <a:endParaRPr sz="1350" b="1">
              <a:solidFill>
                <a:srgbClr val="111317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3" name="Rectangle 22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FONDATEUR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4524375" y="571500"/>
            <a:ext cx="666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 entrepreneur au service du passage à l’échelle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13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"/>
          <a:srcRect l="33594" r="33594"/>
          <a:stretch>
            <a:fillRect/>
          </a:stretch>
        </p:blipFill>
        <p:spPr>
          <a:xfrm>
            <a:off x="0" y="0"/>
            <a:ext cx="4000500" cy="685800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0" y="0"/>
            <a:ext cx="4000500" cy="6858000"/>
          </a:xfrm>
          <a:prstGeom prst="rect">
            <a:avLst/>
          </a:prstGeom>
          <a:solidFill>
            <a:srgbClr val="000000">
              <a:alpha val="33333"/>
            </a:srgbClr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523875" y="4953000"/>
            <a:ext cx="29527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STÉPHANE</a:t>
            </a:r>
            <a:endParaRPr sz="2325" b="1">
              <a:solidFill>
                <a:srgbClr val="F6F4EF"/>
              </a:solidFill>
            </a:endParaRPr>
          </a:p>
          <a:p>
            <a:pPr algn="l"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LESSINGER</a:t>
            </a:r>
            <a:endParaRPr sz="2325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542925" y="58483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FONDATEUR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524375" y="1619250"/>
            <a:ext cx="647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F6F4EF"/>
                </a:solidFill>
              </a:defRPr>
            </a:pPr>
            <a:r>
              <a:rPr sz="2025" b="1">
                <a:solidFill>
                  <a:srgbClr val="F6F4EF"/>
                </a:solidFill>
              </a:rPr>
              <a:t>Un parcours de création et de développement</a:t>
            </a:r>
            <a:endParaRPr sz="2025" b="1">
              <a:solidFill>
                <a:srgbClr val="F6F4EF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4524375" y="22669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857750" y="22288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Création et direction d’activités en France et à l’international.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4524375" y="28194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4857750" y="27813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Développement de gammes, brevets et dispositifs de production.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4524375" y="33718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4857750" y="33337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Négociation grands comptes et construction de réseaux commerciaux.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4524375" y="392430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4857750" y="38862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Management d’équipes terrain jusqu’à 200 personnes.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4524375" y="4476750"/>
            <a:ext cx="266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E11B35"/>
                </a:solidFill>
              </a:defRPr>
            </a:pPr>
            <a:r>
              <a:rPr sz="1500" b="1">
                <a:solidFill>
                  <a:srgbClr val="E11B35"/>
                </a:solidFill>
              </a:rPr>
              <a:t>—</a:t>
            </a:r>
            <a:endParaRPr sz="1500" b="1">
              <a:solidFill>
                <a:srgbClr val="E11B35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4857750" y="443865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Passion déclarée pour l’aviation, les bateaux et la compétition.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4524375" y="5372100"/>
            <a:ext cx="647700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21" name="Rectangle 20"/>
          <p:cNvSpPr>
            <a:spLocks noGrp="1"/>
          </p:cNvSpPr>
          <p:nvPr/>
        </p:nvSpPr>
        <p:spPr>
          <a:xfrm>
            <a:off x="4524375" y="5591175"/>
            <a:ext cx="209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PROCHAINE ÉTAPE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/>
        </p:nvSpPr>
        <p:spPr>
          <a:xfrm>
            <a:off x="4524375" y="5867400"/>
            <a:ext cx="6477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F6F4EF"/>
                </a:solidFill>
              </a:defRPr>
            </a:pPr>
            <a:r>
              <a:rPr sz="1725" b="1">
                <a:solidFill>
                  <a:srgbClr val="F6F4EF"/>
                </a:solidFill>
              </a:rPr>
              <a:t>Financer et exécuter le programme de validation du Lessinger Racing Foil 30.</a:t>
            </a:r>
            <a:endParaRPr sz="172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Rectangle 9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VISION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Réconcilier émotion nautique et propulsion électrique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02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"/>
          <a:srcRect l="18322" r="18322"/>
          <a:stretch>
            <a:fillRect/>
          </a:stretch>
        </p:blipFill>
        <p:spPr>
          <a:xfrm>
            <a:off x="6572250" y="1571625"/>
            <a:ext cx="5010150" cy="4448175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609600" y="1695450"/>
            <a:ext cx="5286375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UN NOUVEAU</a:t>
            </a:r>
            <a:endParaRPr sz="2325" b="1">
              <a:solidFill>
                <a:srgbClr val="F6F4EF"/>
              </a:solidFill>
            </a:endParaRPr>
          </a:p>
          <a:p>
            <a:pPr algn="l">
              <a:defRPr sz="2325" b="1">
                <a:solidFill>
                  <a:srgbClr val="F6F4EF"/>
                </a:solidFill>
              </a:defRPr>
            </a:pPr>
            <a:r>
              <a:rPr sz="2325" b="1">
                <a:solidFill>
                  <a:srgbClr val="F6F4EF"/>
                </a:solidFill>
              </a:rPr>
              <a:t>ROADSTER NAUTIQUE</a:t>
            </a:r>
            <a:endParaRPr sz="2325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2924175"/>
            <a:ext cx="5238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D9D9D6"/>
                </a:solidFill>
              </a:defRPr>
            </a:pPr>
            <a:r>
              <a:rPr sz="1650" b="0">
                <a:solidFill>
                  <a:srgbClr val="D9D9D6"/>
                </a:solidFill>
              </a:rPr>
              <a:t>Une silhouette inspirée des runabouts classiques, une navigation sur foils et une chaîne de propulsion électrique réunies dans un concept premium compact.</a:t>
            </a:r>
            <a:endParaRPr sz="1650" b="0">
              <a:solidFill>
                <a:srgbClr val="D9D9D6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4572000"/>
            <a:ext cx="495300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4781550"/>
            <a:ext cx="5143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A8A8A4"/>
                </a:solidFill>
              </a:defRPr>
            </a:pPr>
            <a:r>
              <a:rPr sz="1350" b="0">
                <a:solidFill>
                  <a:srgbClr val="A8A8A4"/>
                </a:solidFill>
              </a:rPr>
              <a:t>Le projet est au stade conceptuel : performances, architecture et industrialisation doivent être validées par calculs, prototype et essais.</a:t>
            </a:r>
            <a:endParaRPr sz="1350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Rectangle 13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DESIGN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Une signature immédiatement reconnaissable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03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"/>
          <a:srcRect t="14528" b="14528"/>
          <a:stretch>
            <a:fillRect/>
          </a:stretch>
        </p:blipFill>
        <p:spPr>
          <a:xfrm>
            <a:off x="609600" y="1562100"/>
            <a:ext cx="5048250" cy="447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rcRect t="16102" b="16102"/>
          <a:stretch>
            <a:fillRect/>
          </a:stretch>
        </p:blipFill>
        <p:spPr>
          <a:xfrm>
            <a:off x="5962650" y="1562100"/>
            <a:ext cx="5619750" cy="21431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rcRect t="34746" b="34746"/>
          <a:stretch>
            <a:fillRect/>
          </a:stretch>
        </p:blipFill>
        <p:spPr>
          <a:xfrm>
            <a:off x="5962650" y="3895725"/>
            <a:ext cx="5619750" cy="2143125"/>
          </a:xfrm>
          <a:prstGeom prst="rect">
            <a:avLst/>
          </a:prstGeom>
        </p:spPr>
      </p:pic>
      <p:sp>
        <p:nvSpPr>
          <p:cNvPr id="8" name="Rounded Rectangle 7"/>
          <p:cNvSpPr>
            <a:spLocks noGrp="1"/>
          </p:cNvSpPr>
          <p:nvPr/>
        </p:nvSpPr>
        <p:spPr>
          <a:xfrm>
            <a:off x="74295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9" name="Rectangle 8"/>
          <p:cNvSpPr>
            <a:spLocks noGrp="1"/>
          </p:cNvSpPr>
          <p:nvPr/>
        </p:nvSpPr>
        <p:spPr>
          <a:xfrm>
            <a:off x="83820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PROFIL FUSELÉ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0" name="Rounded Rectangle 9"/>
          <p:cNvSpPr>
            <a:spLocks noGrp="1"/>
          </p:cNvSpPr>
          <p:nvPr/>
        </p:nvSpPr>
        <p:spPr>
          <a:xfrm>
            <a:off x="6096000" y="32956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1" name="Rectangle 10"/>
          <p:cNvSpPr>
            <a:spLocks noGrp="1"/>
          </p:cNvSpPr>
          <p:nvPr/>
        </p:nvSpPr>
        <p:spPr>
          <a:xfrm>
            <a:off x="6191250" y="3324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COCKPIT SCULPTÉ</a:t>
            </a:r>
            <a:endParaRPr sz="825" b="1">
              <a:solidFill>
                <a:srgbClr val="F6F4EF"/>
              </a:solidFill>
            </a:endParaRPr>
          </a:p>
        </p:txBody>
      </p:sp>
      <p:sp>
        <p:nvSpPr>
          <p:cNvPr id="12" name="Rounded Rectangle 11"/>
          <p:cNvSpPr>
            <a:spLocks noGrp="1"/>
          </p:cNvSpPr>
          <p:nvPr/>
        </p:nvSpPr>
        <p:spPr>
          <a:xfrm>
            <a:off x="6096000" y="5619750"/>
            <a:ext cx="1809750" cy="285750"/>
          </a:xfrm>
          <a:prstGeom prst="roundRect">
            <a:avLst>
              <a:gd name="adj" fmla="val 13333"/>
            </a:avLst>
          </a:prstGeom>
          <a:solidFill>
            <a:srgbClr val="000000">
              <a:alpha val="60000"/>
            </a:srgbClr>
          </a:solidFill>
          <a:ln w="0">
            <a:noFill/>
            <a:prstDash val="solid"/>
          </a:ln>
        </p:spPr>
      </p:sp>
      <p:sp>
        <p:nvSpPr>
          <p:cNvPr id="13" name="Rectangle 12"/>
          <p:cNvSpPr>
            <a:spLocks noGrp="1"/>
          </p:cNvSpPr>
          <p:nvPr/>
        </p:nvSpPr>
        <p:spPr>
          <a:xfrm>
            <a:off x="6191250" y="56483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F6F4EF"/>
                </a:solidFill>
              </a:defRPr>
            </a:pPr>
            <a:r>
              <a:rPr sz="825" b="1">
                <a:solidFill>
                  <a:srgbClr val="F6F4EF"/>
                </a:solidFill>
              </a:rPr>
              <a:t>TERRASSE ARRIÈRE</a:t>
            </a:r>
            <a:endParaRPr sz="82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" name="Rectangle 16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EXPÉRIENCE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Un cockpit centré sur le pilotage et le plaisir à bord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04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"/>
          <a:srcRect l="5419" r="5419"/>
          <a:stretch>
            <a:fillRect/>
          </a:stretch>
        </p:blipFill>
        <p:spPr>
          <a:xfrm>
            <a:off x="609600" y="1571625"/>
            <a:ext cx="7096125" cy="447675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8191500" y="16573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01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8858250" y="169545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Pilotage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8858250" y="206692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Poste de conduite enveloppant et instrumentation intégrée.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8191500" y="2876550"/>
            <a:ext cx="3000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8191500" y="308610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02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8858250" y="312420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Convivialité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8858250" y="349567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Assises arrière et circulation ouverte vers la plateforme.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8191500" y="4305300"/>
            <a:ext cx="3000375" cy="9525"/>
          </a:xfrm>
          <a:prstGeom prst="rect">
            <a:avLst/>
          </a:prstGeom>
          <a:solidFill>
            <a:srgbClr val="CFCFCB"/>
          </a:solidFill>
          <a:ln w="0">
            <a:noFill/>
            <a:prstDash val="solid"/>
          </a:ln>
        </p:spPr>
      </p:sp>
      <p:sp>
        <p:nvSpPr>
          <p:cNvPr id="14" name="Rectangle 13"/>
          <p:cNvSpPr>
            <a:spLocks noGrp="1"/>
          </p:cNvSpPr>
          <p:nvPr/>
        </p:nvSpPr>
        <p:spPr>
          <a:xfrm>
            <a:off x="8191500" y="4514850"/>
            <a:ext cx="571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A40018"/>
                </a:solidFill>
              </a:defRPr>
            </a:pPr>
            <a:r>
              <a:rPr sz="2250" b="1">
                <a:solidFill>
                  <a:srgbClr val="A40018"/>
                </a:solidFill>
              </a:rPr>
              <a:t>03</a:t>
            </a:r>
            <a:endParaRPr sz="2250" b="1">
              <a:solidFill>
                <a:srgbClr val="A4001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8858250" y="455295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111317"/>
                </a:solidFill>
              </a:defRPr>
            </a:pPr>
            <a:r>
              <a:rPr sz="1800" b="1">
                <a:solidFill>
                  <a:srgbClr val="111317"/>
                </a:solidFill>
              </a:rPr>
              <a:t>Finitions</a:t>
            </a:r>
            <a:endParaRPr sz="1800" b="1">
              <a:solidFill>
                <a:srgbClr val="111317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8858250" y="4924425"/>
            <a:ext cx="233362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Contraste entre sellerie, bois et surfaces métalliques.</a:t>
            </a:r>
            <a:endParaRPr sz="1275" b="0">
              <a:solidFill>
                <a:srgbClr val="56575B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" name="Rectangle 11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TECHNOLOGIE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Le foil porte le concept — il reste à le démontrer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05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"/>
          <a:srcRect t="13158" b="13158"/>
          <a:stretch>
            <a:fillRect/>
          </a:stretch>
        </p:blipFill>
        <p:spPr>
          <a:xfrm>
            <a:off x="609600" y="1619250"/>
            <a:ext cx="3333750" cy="40957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rcRect t="13158" b="13158"/>
          <a:stretch>
            <a:fillRect/>
          </a:stretch>
        </p:blipFill>
        <p:spPr>
          <a:xfrm>
            <a:off x="4419600" y="1619250"/>
            <a:ext cx="3333750" cy="4095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rcRect t="13158" b="13158"/>
          <a:stretch>
            <a:fillRect/>
          </a:stretch>
        </p:blipFill>
        <p:spPr>
          <a:xfrm>
            <a:off x="8229600" y="1619250"/>
            <a:ext cx="3333750" cy="4095750"/>
          </a:xfrm>
          <a:prstGeom prst="rect">
            <a:avLst/>
          </a:prstGeom>
        </p:spPr>
      </p:pic>
      <p:sp>
        <p:nvSpPr>
          <p:cNvPr id="8" name="Rectangle 7"/>
          <p:cNvSpPr>
            <a:spLocks noGrp="1"/>
          </p:cNvSpPr>
          <p:nvPr/>
        </p:nvSpPr>
        <p:spPr>
          <a:xfrm>
            <a:off x="60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1 · COQUE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41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2 · TRANSITION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8229600" y="5867400"/>
            <a:ext cx="3333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A8A8A4"/>
                </a:solidFill>
              </a:defRPr>
            </a:pPr>
            <a:r>
              <a:rPr sz="1125" b="1">
                <a:solidFill>
                  <a:srgbClr val="A8A8A4"/>
                </a:solidFill>
              </a:rPr>
              <a:t>3 · VOL SUR FOILS</a:t>
            </a:r>
            <a:endParaRPr sz="1125" b="1">
              <a:solidFill>
                <a:srgbClr val="A8A8A4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609600" y="6296025"/>
            <a:ext cx="1095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E11B35"/>
                </a:solidFill>
              </a:defRPr>
            </a:pPr>
            <a:r>
              <a:rPr sz="1125" b="1">
                <a:solidFill>
                  <a:srgbClr val="E11B35"/>
                </a:solidFill>
              </a:rPr>
              <a:t>Séquence illustrative — comportement hydrodynamique à confirmer par CFD, dimensionnement structurel et essais.</a:t>
            </a:r>
            <a:endParaRPr sz="1125" b="1">
              <a:solidFill>
                <a:srgbClr val="E11B35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Rectangle 10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PROPULSION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Une intégration électrique au cœur de l’architecture foil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06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"/>
          <a:srcRect l="6875" r="6875"/>
          <a:stretch>
            <a:fillRect/>
          </a:stretch>
        </p:blipFill>
        <p:spPr>
          <a:xfrm>
            <a:off x="609600" y="1619250"/>
            <a:ext cx="6572250" cy="4286250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7715250" y="1695450"/>
            <a:ext cx="323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E11B35"/>
                </a:solidFill>
              </a:defRPr>
            </a:pPr>
            <a:r>
              <a:rPr sz="1200" b="1">
                <a:solidFill>
                  <a:srgbClr val="E11B35"/>
                </a:solidFill>
              </a:rPr>
              <a:t>CONCEPT D’INTÉGRATION</a:t>
            </a:r>
            <a:endParaRPr sz="1200" b="1">
              <a:solidFill>
                <a:srgbClr val="E11B35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7715250" y="2114550"/>
            <a:ext cx="333375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F6F4EF"/>
                </a:solidFill>
              </a:defRPr>
            </a:pPr>
            <a:r>
              <a:rPr sz="2250" b="1">
                <a:solidFill>
                  <a:srgbClr val="F6F4EF"/>
                </a:solidFill>
              </a:rPr>
              <a:t>Propulsion électrique</a:t>
            </a:r>
            <a:endParaRPr sz="2250" b="1">
              <a:solidFill>
                <a:srgbClr val="F6F4EF"/>
              </a:solidFill>
            </a:endParaRPr>
          </a:p>
          <a:p>
            <a:pPr algn="l">
              <a:defRPr sz="2250" b="1">
                <a:solidFill>
                  <a:srgbClr val="F6F4EF"/>
                </a:solidFill>
              </a:defRPr>
            </a:pPr>
            <a:r>
              <a:rPr sz="2250" b="1">
                <a:solidFill>
                  <a:srgbClr val="F6F4EF"/>
                </a:solidFill>
              </a:rPr>
              <a:t>intégrée au foil</a:t>
            </a:r>
            <a:endParaRPr sz="2250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7715250" y="3143250"/>
            <a:ext cx="3333750" cy="1352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D9D9D6"/>
                </a:solidFill>
              </a:defRPr>
            </a:pPr>
            <a:r>
              <a:rPr sz="1425" b="0">
                <a:solidFill>
                  <a:srgbClr val="D9D9D6"/>
                </a:solidFill>
              </a:rPr>
              <a:t>Le principe montré dans les sources associe le système propulsif à l’appendice immergé. L’architecture définitive — moteurs, batteries, refroidissement, commande et sécurité — reste à figer.</a:t>
            </a:r>
            <a:endParaRPr sz="1425" b="0">
              <a:solidFill>
                <a:srgbClr val="D9D9D6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7715250" y="4953000"/>
            <a:ext cx="3333750" cy="19050"/>
          </a:xfrm>
          <a:prstGeom prst="rect">
            <a:avLst/>
          </a:prstGeom>
          <a:solidFill>
            <a:srgbClr val="E11B35"/>
          </a:solidFill>
          <a:ln w="0">
            <a:noFill/>
            <a:prstDash val="solid"/>
          </a:ln>
        </p:spPr>
      </p:sp>
      <p:sp>
        <p:nvSpPr>
          <p:cNvPr id="10" name="Rectangle 9"/>
          <p:cNvSpPr>
            <a:spLocks noGrp="1"/>
          </p:cNvSpPr>
          <p:nvPr/>
        </p:nvSpPr>
        <p:spPr>
          <a:xfrm>
            <a:off x="7715250" y="5143500"/>
            <a:ext cx="3333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A8A8A4"/>
                </a:solidFill>
              </a:defRPr>
            </a:pPr>
            <a:r>
              <a:rPr sz="1275" b="0">
                <a:solidFill>
                  <a:srgbClr val="A8A8A4"/>
                </a:solidFill>
              </a:rPr>
              <a:t>Objectif : réduire les appendices visibles et préserver la pureté de la ligne.</a:t>
            </a:r>
            <a:endParaRPr sz="1275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" name="Rectangle 26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A40018"/>
                </a:solidFill>
              </a:defRPr>
            </a:pPr>
            <a:r>
              <a:rPr sz="975" b="1">
                <a:solidFill>
                  <a:srgbClr val="A40018"/>
                </a:solidFill>
              </a:rPr>
              <a:t>DÉRISQUAGE</a:t>
            </a:r>
            <a:endParaRPr sz="975" b="1">
              <a:solidFill>
                <a:srgbClr val="A40018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11317"/>
                </a:solidFill>
              </a:defRPr>
            </a:pPr>
            <a:r>
              <a:rPr sz="2700" b="1">
                <a:solidFill>
                  <a:srgbClr val="111317"/>
                </a:solidFill>
              </a:rPr>
              <a:t>Transformer un design fort en démonstrateur crédible</a:t>
            </a:r>
            <a:endParaRPr sz="2700" b="1">
              <a:solidFill>
                <a:srgbClr val="111317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07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01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096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SIMULER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Hydrodynamique, stabilité, traînée et contrôle du vol.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28194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33147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02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33147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33147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DIMENSIONNER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33147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Structure, masses, batteries, thermique et sécurité.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55245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0198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03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60198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17" name="Rectangle 16"/>
          <p:cNvSpPr>
            <a:spLocks noGrp="1"/>
          </p:cNvSpPr>
          <p:nvPr/>
        </p:nvSpPr>
        <p:spPr>
          <a:xfrm>
            <a:off x="60198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PROTOTYPER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0198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Systèmes critiques puis démonstrateur navigant.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19" name="Rectangle 18"/>
          <p:cNvSpPr>
            <a:spLocks noGrp="1"/>
          </p:cNvSpPr>
          <p:nvPr/>
        </p:nvSpPr>
        <p:spPr>
          <a:xfrm>
            <a:off x="8229600" y="2647950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A40018"/>
                </a:solidFill>
              </a:defRPr>
            </a:pPr>
            <a:r>
              <a:rPr sz="2100" b="1">
                <a:solidFill>
                  <a:srgbClr val="A40018"/>
                </a:solidFill>
              </a:rPr>
              <a:t>→</a:t>
            </a:r>
            <a:endParaRPr sz="2100" b="1">
              <a:solidFill>
                <a:srgbClr val="A40018"/>
              </a:solidFill>
            </a:endParaRPr>
          </a:p>
        </p:txBody>
      </p:sp>
      <p:sp>
        <p:nvSpPr>
          <p:cNvPr id="20" name="Rectangle 19"/>
          <p:cNvSpPr>
            <a:spLocks noGrp="1"/>
          </p:cNvSpPr>
          <p:nvPr/>
        </p:nvSpPr>
        <p:spPr>
          <a:xfrm>
            <a:off x="8724900" y="1714500"/>
            <a:ext cx="7620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A40018"/>
                </a:solidFill>
              </a:defRPr>
            </a:pPr>
            <a:r>
              <a:rPr sz="2400" b="1">
                <a:solidFill>
                  <a:srgbClr val="A40018"/>
                </a:solidFill>
              </a:rPr>
              <a:t>04</a:t>
            </a:r>
            <a:endParaRPr sz="2400" b="1">
              <a:solidFill>
                <a:srgbClr val="A40018"/>
              </a:solidFill>
            </a:endParaRPr>
          </a:p>
        </p:txBody>
      </p:sp>
      <p:sp>
        <p:nvSpPr>
          <p:cNvPr id="21" name="Rectangle 20"/>
          <p:cNvSpPr>
            <a:spLocks noGrp="1"/>
          </p:cNvSpPr>
          <p:nvPr/>
        </p:nvSpPr>
        <p:spPr>
          <a:xfrm>
            <a:off x="8724900" y="2286000"/>
            <a:ext cx="2095500" cy="19050"/>
          </a:xfrm>
          <a:prstGeom prst="rect">
            <a:avLst/>
          </a:prstGeom>
          <a:solidFill>
            <a:srgbClr val="A40018"/>
          </a:solidFill>
          <a:ln w="0">
            <a:noFill/>
            <a:prstDash val="solid"/>
          </a:ln>
        </p:spPr>
      </p:sp>
      <p:sp>
        <p:nvSpPr>
          <p:cNvPr id="22" name="Rectangle 21"/>
          <p:cNvSpPr>
            <a:spLocks noGrp="1"/>
          </p:cNvSpPr>
          <p:nvPr/>
        </p:nvSpPr>
        <p:spPr>
          <a:xfrm>
            <a:off x="8724900" y="2552700"/>
            <a:ext cx="2095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11317"/>
                </a:solidFill>
              </a:defRPr>
            </a:pPr>
            <a:r>
              <a:rPr sz="1650" b="1">
                <a:solidFill>
                  <a:srgbClr val="111317"/>
                </a:solidFill>
              </a:rPr>
              <a:t>ESSAYER</a:t>
            </a:r>
            <a:endParaRPr sz="1650" b="1">
              <a:solidFill>
                <a:srgbClr val="111317"/>
              </a:solidFill>
            </a:endParaRPr>
          </a:p>
        </p:txBody>
      </p:sp>
      <p:sp>
        <p:nvSpPr>
          <p:cNvPr id="23" name="Rectangle 22"/>
          <p:cNvSpPr>
            <a:spLocks noGrp="1"/>
          </p:cNvSpPr>
          <p:nvPr/>
        </p:nvSpPr>
        <p:spPr>
          <a:xfrm>
            <a:off x="8724900" y="3067050"/>
            <a:ext cx="209550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56575B"/>
                </a:solidFill>
              </a:defRPr>
            </a:pPr>
            <a:r>
              <a:rPr sz="1275" b="0">
                <a:solidFill>
                  <a:srgbClr val="56575B"/>
                </a:solidFill>
              </a:rPr>
              <a:t>Bassin, mer, endurance, homologation et itérations.</a:t>
            </a:r>
            <a:endParaRPr sz="1275" b="0">
              <a:solidFill>
                <a:srgbClr val="56575B"/>
              </a:solidFill>
            </a:endParaRPr>
          </a:p>
        </p:txBody>
      </p:sp>
      <p:sp>
        <p:nvSpPr>
          <p:cNvPr id="24" name="Rectangle 23"/>
          <p:cNvSpPr>
            <a:spLocks noGrp="1"/>
          </p:cNvSpPr>
          <p:nvPr/>
        </p:nvSpPr>
        <p:spPr>
          <a:xfrm>
            <a:off x="609600" y="4991100"/>
            <a:ext cx="10972800" cy="1009650"/>
          </a:xfrm>
          <a:prstGeom prst="rect">
            <a:avLst/>
          </a:prstGeom>
          <a:solidFill>
            <a:srgbClr val="EEECE7"/>
          </a:solidFill>
          <a:ln w="0">
            <a:noFill/>
            <a:prstDash val="solid"/>
          </a:ln>
        </p:spPr>
      </p:sp>
      <p:sp>
        <p:nvSpPr>
          <p:cNvPr id="25" name="Rectangle 24"/>
          <p:cNvSpPr>
            <a:spLocks noGrp="1"/>
          </p:cNvSpPr>
          <p:nvPr/>
        </p:nvSpPr>
        <p:spPr>
          <a:xfrm>
            <a:off x="838200" y="51625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A40018"/>
                </a:solidFill>
              </a:defRPr>
            </a:pPr>
            <a:r>
              <a:rPr sz="1050" b="1">
                <a:solidFill>
                  <a:srgbClr val="A40018"/>
                </a:solidFill>
              </a:rPr>
              <a:t>DISCIPLINE D’INVESTISSEMENT</a:t>
            </a:r>
            <a:endParaRPr sz="1050" b="1">
              <a:solidFill>
                <a:srgbClr val="A40018"/>
              </a:solidFill>
            </a:endParaRPr>
          </a:p>
        </p:txBody>
      </p:sp>
      <p:sp>
        <p:nvSpPr>
          <p:cNvPr id="26" name="Rectangle 25"/>
          <p:cNvSpPr>
            <a:spLocks noGrp="1"/>
          </p:cNvSpPr>
          <p:nvPr/>
        </p:nvSpPr>
        <p:spPr>
          <a:xfrm>
            <a:off x="838200" y="5467350"/>
            <a:ext cx="10334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111317"/>
                </a:solidFill>
              </a:defRPr>
            </a:pPr>
            <a:r>
              <a:rPr sz="1425" b="1">
                <a:solidFill>
                  <a:srgbClr val="111317"/>
                </a:solidFill>
              </a:rPr>
              <a:t>Les valeurs de vitesse, autonomie, puissance, masse et coût cible ne doivent entrer dans le dossier investisseur qu’après validation documentaire.</a:t>
            </a:r>
            <a:endParaRPr sz="1425" b="1">
              <a:solidFill>
                <a:srgbClr val="111317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" name="Rectangle 18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BUSINESS MODEL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Créer de la valeur par le produit, la marque et l’écosystème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08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5" name="Rectangle 4"/>
          <p:cNvSpPr>
            <a:spLocks noGrp="1"/>
          </p:cNvSpPr>
          <p:nvPr/>
        </p:nvSpPr>
        <p:spPr>
          <a:xfrm>
            <a:off x="6096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01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/>
        </p:nvSpPr>
        <p:spPr>
          <a:xfrm>
            <a:off x="6096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VENTE DU BATEAU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6096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8" name="Rectangle 7"/>
          <p:cNvSpPr>
            <a:spLocks noGrp="1"/>
          </p:cNvSpPr>
          <p:nvPr/>
        </p:nvSpPr>
        <p:spPr>
          <a:xfrm>
            <a:off x="6096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Cœur du modèle : commercialisation d’un produit premium.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42672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02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42672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OPTIONS &amp; PERSONNALISATION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42672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2" name="Rectangle 11"/>
          <p:cNvSpPr>
            <a:spLocks noGrp="1"/>
          </p:cNvSpPr>
          <p:nvPr/>
        </p:nvSpPr>
        <p:spPr>
          <a:xfrm>
            <a:off x="42672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Finitions, configuration et expérience propriétaire.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7924800" y="1714500"/>
            <a:ext cx="66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E11B35"/>
                </a:solidFill>
              </a:defRPr>
            </a:pPr>
            <a:r>
              <a:rPr sz="2250" b="1">
                <a:solidFill>
                  <a:srgbClr val="E11B35"/>
                </a:solidFill>
              </a:rPr>
              <a:t>03</a:t>
            </a:r>
            <a:endParaRPr sz="2250" b="1">
              <a:solidFill>
                <a:srgbClr val="E11B35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7924800" y="2362200"/>
            <a:ext cx="3143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6F4EF"/>
                </a:solidFill>
              </a:defRPr>
            </a:pPr>
            <a:r>
              <a:rPr sz="1650" b="1">
                <a:solidFill>
                  <a:srgbClr val="F6F4EF"/>
                </a:solidFill>
              </a:rPr>
              <a:t>SERVICES</a:t>
            </a:r>
            <a:endParaRPr sz="1650" b="1">
              <a:solidFill>
                <a:srgbClr val="F6F4EF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7924800" y="3124200"/>
            <a:ext cx="30480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sp>
        <p:nvSpPr>
          <p:cNvPr id="16" name="Rectangle 15"/>
          <p:cNvSpPr>
            <a:spLocks noGrp="1"/>
          </p:cNvSpPr>
          <p:nvPr/>
        </p:nvSpPr>
        <p:spPr>
          <a:xfrm>
            <a:off x="7924800" y="3371850"/>
            <a:ext cx="304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D9D6"/>
                </a:solidFill>
              </a:defRPr>
            </a:pPr>
            <a:r>
              <a:rPr sz="1350" b="0">
                <a:solidFill>
                  <a:srgbClr val="D9D9D6"/>
                </a:solidFill>
              </a:rPr>
              <a:t>Maintenance, accompagnement et relation client.</a:t>
            </a:r>
            <a:endParaRPr sz="1350" b="0">
              <a:solidFill>
                <a:srgbClr val="D9D9D6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609600" y="495300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E11B35"/>
                </a:solidFill>
              </a:defRPr>
            </a:pPr>
            <a:r>
              <a:rPr sz="1050" b="1">
                <a:solidFill>
                  <a:srgbClr val="E11B35"/>
                </a:solidFill>
              </a:rPr>
              <a:t>HYPOTHÈSE DE TRAVAIL</a:t>
            </a:r>
            <a:endParaRPr sz="1050" b="1">
              <a:solidFill>
                <a:srgbClr val="E11B35"/>
              </a:solidFill>
            </a:endParaRPr>
          </a:p>
        </p:txBody>
      </p:sp>
      <p:sp>
        <p:nvSpPr>
          <p:cNvPr id="18" name="Rectangle 17"/>
          <p:cNvSpPr>
            <a:spLocks noGrp="1"/>
          </p:cNvSpPr>
          <p:nvPr/>
        </p:nvSpPr>
        <p:spPr>
          <a:xfrm>
            <a:off x="609600" y="5314950"/>
            <a:ext cx="10287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6F4EF"/>
                </a:solidFill>
              </a:defRPr>
            </a:pPr>
            <a:r>
              <a:rPr sz="1575" b="1">
                <a:solidFill>
                  <a:srgbClr val="F6F4EF"/>
                </a:solidFill>
              </a:rPr>
              <a:t>Le mix prix, marge, volumes, capacité industrielle et revenus de services doit être consolidé dans le modèle financier.</a:t>
            </a:r>
            <a:endParaRPr sz="1575" b="1">
              <a:solidFill>
                <a:srgbClr val="F6F4E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8" name="Rectangle 17"/>
          <p:cNvSpPr>
            <a:spLocks noGrp="1"/>
          </p:cNvSpPr>
          <p:nvPr/>
        </p:nvSpPr>
        <p:spPr>
          <a:xfrm>
            <a:off x="609600" y="323850"/>
            <a:ext cx="5715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E11B35"/>
                </a:solidFill>
              </a:defRPr>
            </a:pPr>
            <a:r>
              <a:rPr sz="975" b="1">
                <a:solidFill>
                  <a:srgbClr val="E11B35"/>
                </a:solidFill>
              </a:rPr>
              <a:t>GO-TO-MARKET</a:t>
            </a:r>
            <a:endParaRPr sz="975" b="1">
              <a:solidFill>
                <a:srgbClr val="E11B35"/>
              </a:solidFill>
            </a:endParaRPr>
          </a:p>
        </p:txBody>
      </p:sp>
      <p:sp>
        <p:nvSpPr>
          <p:cNvPr id="2" name="Rectangle 1"/>
          <p:cNvSpPr>
            <a:spLocks noGrp="1"/>
          </p:cNvSpPr>
          <p:nvPr/>
        </p:nvSpPr>
        <p:spPr>
          <a:xfrm>
            <a:off x="609600" y="571500"/>
            <a:ext cx="10668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F6F4EF"/>
                </a:solidFill>
              </a:defRPr>
            </a:pPr>
            <a:r>
              <a:rPr sz="2700" b="1">
                <a:solidFill>
                  <a:srgbClr val="F6F4EF"/>
                </a:solidFill>
              </a:rPr>
              <a:t>Commencer par la preuve, puis construire la désirabilité</a:t>
            </a:r>
            <a:endParaRPr sz="2700" b="1">
              <a:solidFill>
                <a:srgbClr val="F6F4EF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/>
        </p:nvSpPr>
        <p:spPr>
          <a:xfrm>
            <a:off x="11191875" y="323850"/>
            <a:ext cx="381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A8A8A4"/>
                </a:solidFill>
              </a:defRPr>
            </a:pPr>
            <a:r>
              <a:rPr sz="900" b="1">
                <a:solidFill>
                  <a:srgbClr val="A8A8A4"/>
                </a:solidFill>
              </a:rPr>
              <a:t>09</a:t>
            </a:r>
            <a:endParaRPr sz="900" b="1">
              <a:solidFill>
                <a:srgbClr val="A8A8A4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/>
        </p:nvSpPr>
        <p:spPr>
          <a:xfrm>
            <a:off x="609600" y="1257300"/>
            <a:ext cx="10972800" cy="9525"/>
          </a:xfrm>
          <a:prstGeom prst="rect">
            <a:avLst/>
          </a:prstGeom>
          <a:solidFill>
            <a:srgbClr val="393A3E"/>
          </a:solidFill>
          <a:ln w="0">
            <a:noFill/>
            <a:prstDash val="solid"/>
          </a:ln>
        </p:spPr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"/>
          <a:srcRect t="12500" b="12500"/>
          <a:stretch>
            <a:fillRect/>
          </a:stretch>
        </p:blipFill>
        <p:spPr>
          <a:xfrm>
            <a:off x="6858000" y="1571625"/>
            <a:ext cx="4724400" cy="4429125"/>
          </a:xfrm>
          <a:prstGeom prst="rect">
            <a:avLst/>
          </a:prstGeom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609600" y="16764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1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/>
        </p:nvSpPr>
        <p:spPr>
          <a:xfrm>
            <a:off x="1143000" y="167640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DÉMONSTRATEUR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/>
        </p:nvSpPr>
        <p:spPr>
          <a:xfrm>
            <a:off x="1143000" y="196215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Prouver la navigation et documenter les performances.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609600" y="272415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2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/>
        </p:nvSpPr>
        <p:spPr>
          <a:xfrm>
            <a:off x="1143000" y="27241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PREMIÈRES UNITÉS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/>
        </p:nvSpPr>
        <p:spPr>
          <a:xfrm>
            <a:off x="1143000" y="30099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S’appuyer sur des clients pionniers et prescripteurs.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/>
        </p:nvSpPr>
        <p:spPr>
          <a:xfrm>
            <a:off x="609600" y="377190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3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/>
        </p:nvSpPr>
        <p:spPr>
          <a:xfrm>
            <a:off x="1143000" y="377190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MARQUE &amp; EXPÉRIENCE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4" name="Rectangle 13"/>
          <p:cNvSpPr>
            <a:spLocks noGrp="1"/>
          </p:cNvSpPr>
          <p:nvPr/>
        </p:nvSpPr>
        <p:spPr>
          <a:xfrm>
            <a:off x="1143000" y="405765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Créer des essais, contenus et événements propriétaires.</a:t>
            </a:r>
            <a:endParaRPr sz="1200" b="0">
              <a:solidFill>
                <a:srgbClr val="A8A8A4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/>
        </p:nvSpPr>
        <p:spPr>
          <a:xfrm>
            <a:off x="609600" y="4819650"/>
            <a:ext cx="381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E11B35"/>
                </a:solidFill>
              </a:defRPr>
            </a:pPr>
            <a:r>
              <a:rPr sz="2025" b="1">
                <a:solidFill>
                  <a:srgbClr val="E11B35"/>
                </a:solidFill>
              </a:rPr>
              <a:t>4</a:t>
            </a:r>
            <a:endParaRPr sz="2025" b="1">
              <a:solidFill>
                <a:srgbClr val="E11B35"/>
              </a:solidFill>
            </a:endParaRPr>
          </a:p>
        </p:txBody>
      </p:sp>
      <p:sp>
        <p:nvSpPr>
          <p:cNvPr id="16" name="Rectangle 15"/>
          <p:cNvSpPr>
            <a:spLocks noGrp="1"/>
          </p:cNvSpPr>
          <p:nvPr/>
        </p:nvSpPr>
        <p:spPr>
          <a:xfrm>
            <a:off x="1143000" y="48196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6F4EF"/>
                </a:solidFill>
              </a:defRPr>
            </a:pPr>
            <a:r>
              <a:rPr sz="1350" b="1">
                <a:solidFill>
                  <a:srgbClr val="F6F4EF"/>
                </a:solidFill>
              </a:rPr>
              <a:t>INDUSTRIALISATION</a:t>
            </a:r>
            <a:endParaRPr sz="1350" b="1">
              <a:solidFill>
                <a:srgbClr val="F6F4EF"/>
              </a:solidFill>
            </a:endParaRPr>
          </a:p>
        </p:txBody>
      </p:sp>
      <p:sp>
        <p:nvSpPr>
          <p:cNvPr id="17" name="Rectangle 16"/>
          <p:cNvSpPr>
            <a:spLocks noGrp="1"/>
          </p:cNvSpPr>
          <p:nvPr/>
        </p:nvSpPr>
        <p:spPr>
          <a:xfrm>
            <a:off x="1143000" y="5105400"/>
            <a:ext cx="4953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A8A8A4"/>
                </a:solidFill>
              </a:defRPr>
            </a:pPr>
            <a:r>
              <a:rPr sz="1200" b="0">
                <a:solidFill>
                  <a:srgbClr val="A8A8A4"/>
                </a:solidFill>
              </a:rPr>
              <a:t>Monter en cadence après validation produit-marché.</a:t>
            </a:r>
            <a:endParaRPr sz="1200" b="0">
              <a:solidFill>
                <a:srgbClr val="A8A8A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4263</Words>
  <Application>WPS Docs</Application>
  <PresentationFormat>Converted Presentation</PresentationFormat>
  <Paragraphs>308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SimSun</vt:lpstr>
      <vt:lpstr>Wingdings</vt:lpstr>
      <vt:lpstr>Calibri</vt:lpstr>
      <vt:lpstr>Helvetica Neue</vt:lpstr>
      <vt:lpstr>Microsoft YaHei</vt:lpstr>
      <vt:lpstr>汉仪旗黑</vt:lpstr>
      <vt:lpstr>Arial Unicode MS</vt:lpstr>
      <vt:lpstr>宋体-简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WPS_1785837385</cp:lastModifiedBy>
  <cp:revision>1</cp:revision>
  <dcterms:created xsi:type="dcterms:W3CDTF">2026-08-17T11:01:18Z</dcterms:created>
  <dcterms:modified xsi:type="dcterms:W3CDTF">2026-08-17T11:01:18Z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B110A0FB82AD2BB1FEE9826AE8392CD7_43</vt:lpwstr>
  </property>
  <property fmtid="{D5CDD505-2E9C-101B-9397-08002B2CF9AE}" pid="3" name="KSOProductBuildVer">
    <vt:lpwstr>1033-12.1.26050.26050</vt:lpwstr>
  </property>
</Properties>
</file>