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Visuels et logo Lessinger fournis / retrouvés dans l’espace de travail.</a:t>
            </a:r>
          </a:p>
          <a:p>
            <a:r>
              <a:t>Nom de marque harmonisé à partir du logo « Electric Racing Foil 30 ».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Parcours de validation formulé à partir de la réserve technique du dossier évoquée dans le fil référencé.</a:t>
            </a:r>
          </a:p>
          <a:p>
            <a:r>
              <a:t>Aucun calendrier ou résultat d’essai n’est présumé.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Rubriques de business model demandées par l’utilisateur.</a:t>
            </a:r>
          </a:p>
          <a:p>
            <a:r>
              <a:t>Aucun prix, volume, marge ou chiffre d’affaires n’est affirmé faute de source accessible.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Visuel Lessinger fourni.</a:t>
            </a:r>
          </a:p>
          <a:p>
            <a:r>
              <a:t>Séquence go-to-market proposée comme logique de travail ; elle ne constitue pas un historique commercial établi.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Dossier de levée cité dans le fil ChatGPT référencé : 1,8 M€, jusqu’à 30 %, 4,2 M€ pre-money, 6,0 M€ post-money.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Catégories d’usage des fonds demandées par l’utilisateur.</a:t>
            </a:r>
          </a:p>
          <a:p>
            <a:r>
              <a:t>Aucun pourcentage d’allocation n’est affirmé faute de détail source accessible.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Roadmap qualitative demandée par l’utilisateur.</a:t>
            </a:r>
          </a:p>
          <a:p>
            <a:r>
              <a:t>Aucune date n’est présumée ; la séquence est une proposition de jalonnement.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Profil extrait du CV source de Stéphane Lessinger retrouvé dans l’espace de travail.</a:t>
            </a:r>
          </a:p>
          <a:p>
            <a:r>
              <a:t>Nom du fondateur harmonisé : Stéphane Lessinger.</a:t>
            </a:r>
          </a:p>
          <a:p>
            <a:r>
              <a:t>Portrait de Stéphane Lessinger fourni par l’utilisateur.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Portrait de Stéphane Lessinger fourni par l’utilisateur.</a:t>
            </a:r>
          </a:p>
          <a:p>
            <a:r>
              <a:t>Intentions formulées à partir de la demande de l’utilisateur et des sources du projet ; elles décrivent la démarche du créateur, pas des performances validées.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Permis bateau personnel fourni par Stéphane Lessinger. Seuls deux extraits raster non sensibles sont intégrés ; date de naissance, adresse, signature et numéro de permis sont exclus.</a:t>
            </a:r>
          </a:p>
          <a:p>
            <a:r>
              <a:t>Visuel du Lessinger Racing Foil 30 fourni dans les sources du projet.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Document inspiration.pdf fourni par l’utilisateur, 11 pages. La page 1 cite Star Wars, Le Cinquième Élément, Riva, Bugatti Veyron, les motorboats Ferrari des années 1950, les sièges Ford GT40 et le tableau de bord AC Cobra.</a:t>
            </a:r>
          </a:p>
          <a:p>
            <a:r>
              <a:t>Les marques citées sont des références créatives uniquement ; aucune affiliation ou partenariat n’est revendiqué.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Visuel Lessinger fourni.</a:t>
            </a:r>
          </a:p>
          <a:p>
            <a:r>
              <a:t>Statut conceptuel et nécessité de validation repris du fil ChatGPT référencé.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Trois rendus du bateau Lessinger fournis.</a:t>
            </a:r>
          </a:p>
          <a:p>
            <a:r>
              <a:t>Les visuels sont des représentations de concept, non des photographies d’un prototype validé.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Rendu cockpit Lessinger fourni.</a:t>
            </a:r>
          </a:p>
          <a:p>
            <a:r>
              <a:t>Descriptions limitées aux éléments visibles dans le rendu.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Séquence visuelle issue des animations Lessinger fournies.</a:t>
            </a:r>
          </a:p>
          <a:p>
            <a:r>
              <a:t>Aucun niveau de performance chiffré n’est revendiqué ; validation technique explicitement requise.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Image technique issue des animations Lessinger fournies.</a:t>
            </a:r>
          </a:p>
          <a:p>
            <a:r>
              <a:t>Caractéristiques détaillées de puissance, batterie et autonomie non disponibles dans les fichiers accessibles.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rcRect t="27500" b="27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40000"/>
            </a:srgbClr>
          </a:solidFill>
          <a:ln w="0">
            <a:noFill/>
            <a:prstDash val="solid"/>
          </a:ln>
        </p:spPr>
      </p:sp>
      <p:sp>
        <p:nvSpPr>
          <p:cNvPr id="3" name="Rectangle 2"/>
          <p:cNvSpPr>
            <a:spLocks noGrp="1"/>
          </p:cNvSpPr>
          <p:nvPr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rgbClr val="050507">
              <a:alpha val="86667"/>
            </a:srgbClr>
          </a:solidFill>
          <a:ln w="0">
            <a:noFill/>
            <a:prstDash val="solid"/>
          </a:ln>
        </p:spPr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442" y="523875"/>
            <a:ext cx="2167467" cy="1219200"/>
          </a:xfrm>
          <a:prstGeom prst="rect">
            <a:avLst/>
          </a:prstGeom>
        </p:spPr>
      </p:pic>
      <p:sp>
        <p:nvSpPr>
          <p:cNvPr id="5" name="Rectangle 4"/>
          <p:cNvSpPr>
            <a:spLocks noGrp="1"/>
          </p:cNvSpPr>
          <p:nvPr/>
        </p:nvSpPr>
        <p:spPr>
          <a:xfrm>
            <a:off x="609600" y="2152650"/>
            <a:ext cx="400050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825" b="1">
                <a:solidFill>
                  <a:srgbClr val="F6F4EF"/>
                </a:solidFill>
              </a:defRPr>
            </a:pPr>
            <a:r>
              <a:rPr sz="3825" b="1">
                <a:solidFill>
                  <a:srgbClr val="F6F4EF"/>
                </a:solidFill>
              </a:rPr>
              <a:t>LESSINGER</a:t>
            </a:r>
            <a:endParaRPr sz="3825" b="1">
              <a:solidFill>
                <a:srgbClr val="F6F4EF"/>
              </a:solidFill>
            </a:endParaRPr>
          </a:p>
          <a:p>
            <a:pPr algn="l">
              <a:buNone/>
              <a:defRPr sz="3825" b="1">
                <a:solidFill>
                  <a:srgbClr val="F6F4EF"/>
                </a:solidFill>
              </a:defRPr>
            </a:pPr>
            <a:r>
              <a:rPr sz="3825" b="1">
                <a:solidFill>
                  <a:srgbClr val="F6F4EF"/>
                </a:solidFill>
              </a:rPr>
              <a:t>RACING FOIL 30</a:t>
            </a:r>
            <a:endParaRPr sz="3825" b="1">
              <a:solidFill>
                <a:srgbClr val="F6F4EF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628650" y="3857625"/>
            <a:ext cx="347662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0">
                <a:solidFill>
                  <a:srgbClr val="D9D9D6"/>
                </a:solidFill>
              </a:defRPr>
            </a:pPr>
            <a:r>
              <a:rPr sz="1725" b="0">
                <a:solidFill>
                  <a:srgbClr val="D9D9D6"/>
                </a:solidFill>
              </a:rPr>
              <a:t>Le bateau électrique à foils pensé comme un objet de désir.</a:t>
            </a:r>
            <a:endParaRPr sz="1725" b="0">
              <a:solidFill>
                <a:srgbClr val="D9D9D6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28650" y="60198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8A8A4"/>
                </a:solidFill>
              </a:defRPr>
            </a:pPr>
            <a:r>
              <a:rPr sz="975" b="1">
                <a:solidFill>
                  <a:srgbClr val="A8A8A4"/>
                </a:solidFill>
              </a:rPr>
              <a:t>PRÉSENTATION INVESTISSEURS · 2026</a:t>
            </a:r>
            <a:endParaRPr sz="975" b="1">
              <a:solidFill>
                <a:srgbClr val="A8A8A4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Rectangle 26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40018"/>
                </a:solidFill>
              </a:defRPr>
            </a:pPr>
            <a:r>
              <a:rPr sz="975" b="1">
                <a:solidFill>
                  <a:srgbClr val="A40018"/>
                </a:solidFill>
              </a:rPr>
              <a:t>DÉRISQUAGE</a:t>
            </a:r>
            <a:endParaRPr sz="975" b="1">
              <a:solidFill>
                <a:srgbClr val="A40018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111317"/>
                </a:solidFill>
              </a:defRPr>
            </a:pPr>
            <a:r>
              <a:rPr sz="2700" b="1">
                <a:solidFill>
                  <a:srgbClr val="111317"/>
                </a:solidFill>
              </a:rPr>
              <a:t>Transformer un design fort en démonstrateur crédible</a:t>
            </a:r>
            <a:endParaRPr sz="2700" b="1">
              <a:solidFill>
                <a:srgbClr val="111317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10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609600" y="1714500"/>
            <a:ext cx="762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A40018"/>
                </a:solidFill>
              </a:defRPr>
            </a:pPr>
            <a:r>
              <a:rPr sz="2400" b="1">
                <a:solidFill>
                  <a:srgbClr val="A40018"/>
                </a:solidFill>
              </a:rPr>
              <a:t>01</a:t>
            </a:r>
            <a:endParaRPr sz="2400" b="1">
              <a:solidFill>
                <a:srgbClr val="A4001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609600" y="2286000"/>
            <a:ext cx="2095500" cy="19050"/>
          </a:xfrm>
          <a:prstGeom prst="rect">
            <a:avLst/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609600" y="255270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111317"/>
                </a:solidFill>
              </a:defRPr>
            </a:pPr>
            <a:r>
              <a:rPr sz="1650" b="1">
                <a:solidFill>
                  <a:srgbClr val="111317"/>
                </a:solidFill>
              </a:rPr>
              <a:t>SIMULER</a:t>
            </a:r>
            <a:endParaRPr sz="1650" b="1">
              <a:solidFill>
                <a:srgbClr val="111317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3067050"/>
            <a:ext cx="2095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Hydrodynamique, stabilité, traînée et contrôle du vol.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2819400" y="2647950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100" b="1">
                <a:solidFill>
                  <a:srgbClr val="A40018"/>
                </a:solidFill>
              </a:defRPr>
            </a:pPr>
            <a:r>
              <a:rPr sz="2100" b="1">
                <a:solidFill>
                  <a:srgbClr val="A40018"/>
                </a:solidFill>
              </a:rPr>
              <a:t>→</a:t>
            </a:r>
            <a:endParaRPr sz="2100" b="1">
              <a:solidFill>
                <a:srgbClr val="A4001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3314700" y="1714500"/>
            <a:ext cx="762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A40018"/>
                </a:solidFill>
              </a:defRPr>
            </a:pPr>
            <a:r>
              <a:rPr sz="2400" b="1">
                <a:solidFill>
                  <a:srgbClr val="A40018"/>
                </a:solidFill>
              </a:rPr>
              <a:t>02</a:t>
            </a:r>
            <a:endParaRPr sz="2400" b="1">
              <a:solidFill>
                <a:srgbClr val="A4001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3314700" y="2286000"/>
            <a:ext cx="2095500" cy="19050"/>
          </a:xfrm>
          <a:prstGeom prst="rect">
            <a:avLst/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3314700" y="255270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111317"/>
                </a:solidFill>
              </a:defRPr>
            </a:pPr>
            <a:r>
              <a:rPr sz="1650" b="1">
                <a:solidFill>
                  <a:srgbClr val="111317"/>
                </a:solidFill>
              </a:rPr>
              <a:t>DIMENSIONNER</a:t>
            </a:r>
            <a:endParaRPr sz="1650" b="1">
              <a:solidFill>
                <a:srgbClr val="111317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3314700" y="3067050"/>
            <a:ext cx="2095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Structure, masses, batteries, thermique et sécurité.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5524500" y="2647950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100" b="1">
                <a:solidFill>
                  <a:srgbClr val="A40018"/>
                </a:solidFill>
              </a:defRPr>
            </a:pPr>
            <a:r>
              <a:rPr sz="2100" b="1">
                <a:solidFill>
                  <a:srgbClr val="A40018"/>
                </a:solidFill>
              </a:rPr>
              <a:t>→</a:t>
            </a:r>
            <a:endParaRPr sz="2100" b="1">
              <a:solidFill>
                <a:srgbClr val="A40018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6019800" y="1714500"/>
            <a:ext cx="762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A40018"/>
                </a:solidFill>
              </a:defRPr>
            </a:pPr>
            <a:r>
              <a:rPr sz="2400" b="1">
                <a:solidFill>
                  <a:srgbClr val="A40018"/>
                </a:solidFill>
              </a:rPr>
              <a:t>03</a:t>
            </a:r>
            <a:endParaRPr sz="2400" b="1">
              <a:solidFill>
                <a:srgbClr val="A40018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6019800" y="2286000"/>
            <a:ext cx="2095500" cy="19050"/>
          </a:xfrm>
          <a:prstGeom prst="rect">
            <a:avLst/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17" name="Rectangle 16"/>
          <p:cNvSpPr>
            <a:spLocks noGrp="1"/>
          </p:cNvSpPr>
          <p:nvPr/>
        </p:nvSpPr>
        <p:spPr>
          <a:xfrm>
            <a:off x="6019800" y="255270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111317"/>
                </a:solidFill>
              </a:defRPr>
            </a:pPr>
            <a:r>
              <a:rPr sz="1650" b="1">
                <a:solidFill>
                  <a:srgbClr val="111317"/>
                </a:solidFill>
              </a:rPr>
              <a:t>PROTOTYPER</a:t>
            </a:r>
            <a:endParaRPr sz="1650" b="1">
              <a:solidFill>
                <a:srgbClr val="111317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6019800" y="3067050"/>
            <a:ext cx="2095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Systèmes critiques puis démonstrateur navigant.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8229600" y="2647950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100" b="1">
                <a:solidFill>
                  <a:srgbClr val="A40018"/>
                </a:solidFill>
              </a:defRPr>
            </a:pPr>
            <a:r>
              <a:rPr sz="2100" b="1">
                <a:solidFill>
                  <a:srgbClr val="A40018"/>
                </a:solidFill>
              </a:rPr>
              <a:t>→</a:t>
            </a:r>
            <a:endParaRPr sz="2100" b="1">
              <a:solidFill>
                <a:srgbClr val="A40018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8724900" y="1714500"/>
            <a:ext cx="762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400" b="1">
                <a:solidFill>
                  <a:srgbClr val="A40018"/>
                </a:solidFill>
              </a:defRPr>
            </a:pPr>
            <a:r>
              <a:rPr sz="2400" b="1">
                <a:solidFill>
                  <a:srgbClr val="A40018"/>
                </a:solidFill>
              </a:rPr>
              <a:t>04</a:t>
            </a:r>
            <a:endParaRPr sz="2400" b="1">
              <a:solidFill>
                <a:srgbClr val="A40018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8724900" y="2286000"/>
            <a:ext cx="2095500" cy="19050"/>
          </a:xfrm>
          <a:prstGeom prst="rect">
            <a:avLst/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22" name="Rectangle 21"/>
          <p:cNvSpPr>
            <a:spLocks noGrp="1"/>
          </p:cNvSpPr>
          <p:nvPr/>
        </p:nvSpPr>
        <p:spPr>
          <a:xfrm>
            <a:off x="8724900" y="255270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111317"/>
                </a:solidFill>
              </a:defRPr>
            </a:pPr>
            <a:r>
              <a:rPr sz="1650" b="1">
                <a:solidFill>
                  <a:srgbClr val="111317"/>
                </a:solidFill>
              </a:rPr>
              <a:t>ESSAYER</a:t>
            </a:r>
            <a:endParaRPr sz="1650" b="1">
              <a:solidFill>
                <a:srgbClr val="111317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8724900" y="3067050"/>
            <a:ext cx="2095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Bassin, mer, endurance, homologation et itérations.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24" name="Rectangle 23"/>
          <p:cNvSpPr>
            <a:spLocks noGrp="1"/>
          </p:cNvSpPr>
          <p:nvPr/>
        </p:nvSpPr>
        <p:spPr>
          <a:xfrm>
            <a:off x="609600" y="4991100"/>
            <a:ext cx="10972800" cy="1009650"/>
          </a:xfrm>
          <a:prstGeom prst="rect">
            <a:avLst/>
          </a:prstGeom>
          <a:solidFill>
            <a:srgbClr val="EEECE7"/>
          </a:solidFill>
          <a:ln w="0">
            <a:noFill/>
            <a:prstDash val="solid"/>
          </a:ln>
        </p:spPr>
      </p:sp>
      <p:sp>
        <p:nvSpPr>
          <p:cNvPr id="25" name="Rectangle 24"/>
          <p:cNvSpPr>
            <a:spLocks noGrp="1"/>
          </p:cNvSpPr>
          <p:nvPr/>
        </p:nvSpPr>
        <p:spPr>
          <a:xfrm>
            <a:off x="838200" y="516255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A40018"/>
                </a:solidFill>
              </a:defRPr>
            </a:pPr>
            <a:r>
              <a:rPr sz="1050" b="1">
                <a:solidFill>
                  <a:srgbClr val="A40018"/>
                </a:solidFill>
              </a:rPr>
              <a:t>DISCIPLINE D’INVESTISSEMENT</a:t>
            </a:r>
            <a:endParaRPr sz="1050" b="1">
              <a:solidFill>
                <a:srgbClr val="A40018"/>
              </a:solidFill>
            </a:endParaRPr>
          </a:p>
        </p:txBody>
      </p:sp>
      <p:sp>
        <p:nvSpPr>
          <p:cNvPr id="26" name="Rectangle 25"/>
          <p:cNvSpPr>
            <a:spLocks noGrp="1"/>
          </p:cNvSpPr>
          <p:nvPr/>
        </p:nvSpPr>
        <p:spPr>
          <a:xfrm>
            <a:off x="838200" y="5467350"/>
            <a:ext cx="10334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1">
                <a:solidFill>
                  <a:srgbClr val="111317"/>
                </a:solidFill>
              </a:defRPr>
            </a:pPr>
            <a:r>
              <a:rPr sz="1425" b="1">
                <a:solidFill>
                  <a:srgbClr val="111317"/>
                </a:solidFill>
              </a:rPr>
              <a:t>Les valeurs de vitesse, autonomie, puissance, masse et coût cible ne doivent entrer dans le dossier investisseur qu’après validation documentaire.</a:t>
            </a:r>
            <a:endParaRPr sz="1425" b="1">
              <a:solidFill>
                <a:srgbClr val="111317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Rectangle 18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BUSINESS MODEL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Créer de la valeur par le produit, la marque et l’écosystème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11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609600" y="1714500"/>
            <a:ext cx="66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250" b="1">
                <a:solidFill>
                  <a:srgbClr val="E11B35"/>
                </a:solidFill>
              </a:defRPr>
            </a:pPr>
            <a:r>
              <a:rPr sz="2250" b="1">
                <a:solidFill>
                  <a:srgbClr val="E11B35"/>
                </a:solidFill>
              </a:rPr>
              <a:t>01</a:t>
            </a:r>
            <a:endParaRPr sz="2250" b="1">
              <a:solidFill>
                <a:srgbClr val="E11B35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609600" y="2362200"/>
            <a:ext cx="3143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F6F4EF"/>
                </a:solidFill>
              </a:defRPr>
            </a:pPr>
            <a:r>
              <a:rPr sz="1650" b="1">
                <a:solidFill>
                  <a:srgbClr val="F6F4EF"/>
                </a:solidFill>
              </a:rPr>
              <a:t>VENTE DU BATEAU</a:t>
            </a:r>
            <a:endParaRPr sz="1650" b="1">
              <a:solidFill>
                <a:srgbClr val="F6F4E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09600" y="3124200"/>
            <a:ext cx="30480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3371850"/>
            <a:ext cx="304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Cœur du modèle : commercialisation d’un produit premium.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267200" y="1714500"/>
            <a:ext cx="66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250" b="1">
                <a:solidFill>
                  <a:srgbClr val="E11B35"/>
                </a:solidFill>
              </a:defRPr>
            </a:pPr>
            <a:r>
              <a:rPr sz="2250" b="1">
                <a:solidFill>
                  <a:srgbClr val="E11B35"/>
                </a:solidFill>
              </a:rPr>
              <a:t>02</a:t>
            </a:r>
            <a:endParaRPr sz="2250" b="1">
              <a:solidFill>
                <a:srgbClr val="E11B35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4267200" y="2362200"/>
            <a:ext cx="3143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F6F4EF"/>
                </a:solidFill>
              </a:defRPr>
            </a:pPr>
            <a:r>
              <a:rPr sz="1650" b="1">
                <a:solidFill>
                  <a:srgbClr val="F6F4EF"/>
                </a:solidFill>
              </a:rPr>
              <a:t>OPTIONS &amp; PERSONNALISATION</a:t>
            </a:r>
            <a:endParaRPr sz="1650" b="1">
              <a:solidFill>
                <a:srgbClr val="F6F4E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4267200" y="3124200"/>
            <a:ext cx="30480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4267200" y="3371850"/>
            <a:ext cx="304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Finitions, configuration et expérience propriétaire.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7924800" y="1714500"/>
            <a:ext cx="66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250" b="1">
                <a:solidFill>
                  <a:srgbClr val="E11B35"/>
                </a:solidFill>
              </a:defRPr>
            </a:pPr>
            <a:r>
              <a:rPr sz="2250" b="1">
                <a:solidFill>
                  <a:srgbClr val="E11B35"/>
                </a:solidFill>
              </a:rPr>
              <a:t>03</a:t>
            </a:r>
            <a:endParaRPr sz="2250" b="1">
              <a:solidFill>
                <a:srgbClr val="E11B35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7924800" y="2362200"/>
            <a:ext cx="3143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F6F4EF"/>
                </a:solidFill>
              </a:defRPr>
            </a:pPr>
            <a:r>
              <a:rPr sz="1650" b="1">
                <a:solidFill>
                  <a:srgbClr val="F6F4EF"/>
                </a:solidFill>
              </a:rPr>
              <a:t>SERVICES</a:t>
            </a:r>
            <a:endParaRPr sz="1650" b="1">
              <a:solidFill>
                <a:srgbClr val="F6F4EF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7924800" y="3124200"/>
            <a:ext cx="30480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7924800" y="3371850"/>
            <a:ext cx="304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Maintenance, accompagnement et relation client.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609600" y="495300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HYPOTHÈSE DE TRAVAIL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609600" y="5314950"/>
            <a:ext cx="10287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F6F4EF"/>
                </a:solidFill>
              </a:defRPr>
            </a:pPr>
            <a:r>
              <a:rPr sz="1575" b="1">
                <a:solidFill>
                  <a:srgbClr val="F6F4EF"/>
                </a:solidFill>
              </a:rPr>
              <a:t>Le mix prix, marge, volumes, capacité industrielle et revenus de services doit être consolidé dans le modèle financier.</a:t>
            </a:r>
            <a:endParaRPr sz="1575" b="1">
              <a:solidFill>
                <a:srgbClr val="F6F4E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Rectangle 17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GO-TO-MARKET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Commencer par la preuve, puis construire la désirabilité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12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rcRect t="12500" b="12500"/>
          <a:stretch>
            <a:fillRect/>
          </a:stretch>
        </p:blipFill>
        <p:spPr>
          <a:xfrm>
            <a:off x="6858000" y="1571625"/>
            <a:ext cx="4724400" cy="4429125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609600" y="167640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E11B35"/>
                </a:solidFill>
              </a:defRPr>
            </a:pPr>
            <a:r>
              <a:rPr sz="2025" b="1">
                <a:solidFill>
                  <a:srgbClr val="E11B35"/>
                </a:solidFill>
              </a:rPr>
              <a:t>1</a:t>
            </a:r>
            <a:endParaRPr sz="2025" b="1">
              <a:solidFill>
                <a:srgbClr val="E11B35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1143000" y="167640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6F4EF"/>
                </a:solidFill>
              </a:defRPr>
            </a:pPr>
            <a:r>
              <a:rPr sz="1350" b="1">
                <a:solidFill>
                  <a:srgbClr val="F6F4EF"/>
                </a:solidFill>
              </a:rPr>
              <a:t>DÉMONSTRATEUR</a:t>
            </a:r>
            <a:endParaRPr sz="1350" b="1">
              <a:solidFill>
                <a:srgbClr val="F6F4E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1143000" y="196215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A8A8A4"/>
                </a:solidFill>
              </a:defRPr>
            </a:pPr>
            <a:r>
              <a:rPr sz="1200" b="0">
                <a:solidFill>
                  <a:srgbClr val="A8A8A4"/>
                </a:solidFill>
              </a:rPr>
              <a:t>Prouver la navigation et documenter les performances.</a:t>
            </a:r>
            <a:endParaRPr sz="1200" b="0">
              <a:solidFill>
                <a:srgbClr val="A8A8A4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609600" y="272415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E11B35"/>
                </a:solidFill>
              </a:defRPr>
            </a:pPr>
            <a:r>
              <a:rPr sz="2025" b="1">
                <a:solidFill>
                  <a:srgbClr val="E11B35"/>
                </a:solidFill>
              </a:rPr>
              <a:t>2</a:t>
            </a:r>
            <a:endParaRPr sz="2025" b="1">
              <a:solidFill>
                <a:srgbClr val="E11B35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1143000" y="272415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6F4EF"/>
                </a:solidFill>
              </a:defRPr>
            </a:pPr>
            <a:r>
              <a:rPr sz="1350" b="1">
                <a:solidFill>
                  <a:srgbClr val="F6F4EF"/>
                </a:solidFill>
              </a:rPr>
              <a:t>PREMIÈRES UNITÉS</a:t>
            </a:r>
            <a:endParaRPr sz="1350" b="1">
              <a:solidFill>
                <a:srgbClr val="F6F4E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1143000" y="300990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A8A8A4"/>
                </a:solidFill>
              </a:defRPr>
            </a:pPr>
            <a:r>
              <a:rPr sz="1200" b="0">
                <a:solidFill>
                  <a:srgbClr val="A8A8A4"/>
                </a:solidFill>
              </a:rPr>
              <a:t>S’appuyer sur des clients pionniers et prescripteurs.</a:t>
            </a:r>
            <a:endParaRPr sz="1200" b="0">
              <a:solidFill>
                <a:srgbClr val="A8A8A4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609600" y="377190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E11B35"/>
                </a:solidFill>
              </a:defRPr>
            </a:pPr>
            <a:r>
              <a:rPr sz="2025" b="1">
                <a:solidFill>
                  <a:srgbClr val="E11B35"/>
                </a:solidFill>
              </a:rPr>
              <a:t>3</a:t>
            </a:r>
            <a:endParaRPr sz="2025" b="1">
              <a:solidFill>
                <a:srgbClr val="E11B35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1143000" y="377190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6F4EF"/>
                </a:solidFill>
              </a:defRPr>
            </a:pPr>
            <a:r>
              <a:rPr sz="1350" b="1">
                <a:solidFill>
                  <a:srgbClr val="F6F4EF"/>
                </a:solidFill>
              </a:rPr>
              <a:t>MARQUE &amp; EXPÉRIENCE</a:t>
            </a:r>
            <a:endParaRPr sz="1350" b="1">
              <a:solidFill>
                <a:srgbClr val="F6F4E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1143000" y="405765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A8A8A4"/>
                </a:solidFill>
              </a:defRPr>
            </a:pPr>
            <a:r>
              <a:rPr sz="1200" b="0">
                <a:solidFill>
                  <a:srgbClr val="A8A8A4"/>
                </a:solidFill>
              </a:rPr>
              <a:t>Créer des essais, contenus et événements propriétaires.</a:t>
            </a:r>
            <a:endParaRPr sz="1200" b="0">
              <a:solidFill>
                <a:srgbClr val="A8A8A4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609600" y="481965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E11B35"/>
                </a:solidFill>
              </a:defRPr>
            </a:pPr>
            <a:r>
              <a:rPr sz="2025" b="1">
                <a:solidFill>
                  <a:srgbClr val="E11B35"/>
                </a:solidFill>
              </a:rPr>
              <a:t>4</a:t>
            </a:r>
            <a:endParaRPr sz="2025" b="1">
              <a:solidFill>
                <a:srgbClr val="E11B35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1143000" y="481965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F6F4EF"/>
                </a:solidFill>
              </a:defRPr>
            </a:pPr>
            <a:r>
              <a:rPr sz="1350" b="1">
                <a:solidFill>
                  <a:srgbClr val="F6F4EF"/>
                </a:solidFill>
              </a:rPr>
              <a:t>INDUSTRIALISATION</a:t>
            </a:r>
            <a:endParaRPr sz="1350" b="1">
              <a:solidFill>
                <a:srgbClr val="F6F4EF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1143000" y="510540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0">
                <a:solidFill>
                  <a:srgbClr val="A8A8A4"/>
                </a:solidFill>
              </a:defRPr>
            </a:pPr>
            <a:r>
              <a:rPr sz="1200" b="0">
                <a:solidFill>
                  <a:srgbClr val="A8A8A4"/>
                </a:solidFill>
              </a:rPr>
              <a:t>Monter en cadence après validation produit-marché.</a:t>
            </a:r>
            <a:endParaRPr sz="1200" b="0">
              <a:solidFill>
                <a:srgbClr val="A8A8A4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Rectangle 18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40018"/>
                </a:solidFill>
              </a:defRPr>
            </a:pPr>
            <a:r>
              <a:rPr sz="975" b="1">
                <a:solidFill>
                  <a:srgbClr val="A40018"/>
                </a:solidFill>
              </a:rPr>
              <a:t>OPÉRATION</a:t>
            </a:r>
            <a:endParaRPr sz="975" b="1">
              <a:solidFill>
                <a:srgbClr val="A40018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111317"/>
                </a:solidFill>
              </a:defRPr>
            </a:pPr>
            <a:r>
              <a:rPr sz="2700" b="1">
                <a:solidFill>
                  <a:srgbClr val="111317"/>
                </a:solidFill>
              </a:rPr>
              <a:t>1,8 M€ pour financer le passage du concept à la preuve</a:t>
            </a:r>
            <a:endParaRPr sz="2700" b="1">
              <a:solidFill>
                <a:srgbClr val="111317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13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609600" y="1790700"/>
            <a:ext cx="4762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5550" b="1">
                <a:solidFill>
                  <a:srgbClr val="A40018"/>
                </a:solidFill>
              </a:defRPr>
            </a:pPr>
            <a:r>
              <a:rPr sz="5550" b="1">
                <a:solidFill>
                  <a:srgbClr val="A40018"/>
                </a:solidFill>
              </a:rPr>
              <a:t>1,8 M€</a:t>
            </a:r>
            <a:endParaRPr sz="5550" b="1">
              <a:solidFill>
                <a:srgbClr val="A4001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666750" y="2819400"/>
            <a:ext cx="3810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1">
                <a:solidFill>
                  <a:srgbClr val="111317"/>
                </a:solidFill>
              </a:defRPr>
            </a:pPr>
            <a:r>
              <a:rPr sz="1275" b="1">
                <a:solidFill>
                  <a:srgbClr val="111317"/>
                </a:solidFill>
              </a:rPr>
              <a:t>LEVÉE RECHERCHÉE</a:t>
            </a:r>
            <a:endParaRPr sz="1275" b="1">
              <a:solidFill>
                <a:srgbClr val="111317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09600" y="3476625"/>
            <a:ext cx="4905375" cy="9525"/>
          </a:xfrm>
          <a:prstGeom prst="rect">
            <a:avLst/>
          </a:prstGeom>
          <a:solidFill>
            <a:srgbClr val="CFCFCB"/>
          </a:solidFill>
          <a:ln w="0">
            <a:noFill/>
            <a:prstDash val="solid"/>
          </a:ln>
        </p:spPr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37814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6A6B6F"/>
                </a:solidFill>
              </a:defRPr>
            </a:pPr>
            <a:r>
              <a:rPr sz="1050" b="1">
                <a:solidFill>
                  <a:srgbClr val="6A6B6F"/>
                </a:solidFill>
              </a:rPr>
              <a:t>JUSQU’À</a:t>
            </a:r>
            <a:endParaRPr sz="1050" b="1">
              <a:solidFill>
                <a:srgbClr val="6A6B6F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609600" y="4038600"/>
            <a:ext cx="304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825" b="1">
                <a:solidFill>
                  <a:srgbClr val="111317"/>
                </a:solidFill>
              </a:defRPr>
            </a:pPr>
            <a:r>
              <a:rPr sz="3825" b="1">
                <a:solidFill>
                  <a:srgbClr val="111317"/>
                </a:solidFill>
              </a:rPr>
              <a:t>30 %</a:t>
            </a:r>
            <a:endParaRPr sz="3825" b="1">
              <a:solidFill>
                <a:srgbClr val="111317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647700" y="4762500"/>
            <a:ext cx="2857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6A6B6F"/>
                </a:solidFill>
              </a:defRPr>
            </a:pPr>
            <a:r>
              <a:rPr sz="1200" b="1">
                <a:solidFill>
                  <a:srgbClr val="6A6B6F"/>
                </a:solidFill>
              </a:rPr>
              <a:t>DU CAPITAL</a:t>
            </a:r>
            <a:endParaRPr sz="1200" b="1">
              <a:solidFill>
                <a:srgbClr val="6A6B6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6191250" y="1790700"/>
            <a:ext cx="5391150" cy="3143250"/>
          </a:xfrm>
          <a:prstGeom prst="rect">
            <a:avLst/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6534150" y="20955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VALORISATION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6534150" y="2457450"/>
            <a:ext cx="3810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150" b="1">
                <a:solidFill>
                  <a:srgbClr val="F6F4EF"/>
                </a:solidFill>
              </a:defRPr>
            </a:pPr>
            <a:r>
              <a:rPr sz="3150" b="1">
                <a:solidFill>
                  <a:srgbClr val="F6F4EF"/>
                </a:solidFill>
              </a:rPr>
              <a:t>4,2 M€</a:t>
            </a:r>
            <a:endParaRPr sz="3150" b="1">
              <a:solidFill>
                <a:srgbClr val="F6F4E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6572250" y="3009900"/>
            <a:ext cx="238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A8A8A4"/>
                </a:solidFill>
              </a:defRPr>
            </a:pPr>
            <a:r>
              <a:rPr sz="1050" b="1">
                <a:solidFill>
                  <a:srgbClr val="A8A8A4"/>
                </a:solidFill>
              </a:rPr>
              <a:t>PRE-MONEY</a:t>
            </a:r>
            <a:endParaRPr sz="1050" b="1">
              <a:solidFill>
                <a:srgbClr val="A8A8A4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6534150" y="3429000"/>
            <a:ext cx="44767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6534150" y="3714750"/>
            <a:ext cx="3810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3150" b="1">
                <a:solidFill>
                  <a:srgbClr val="F6F4EF"/>
                </a:solidFill>
              </a:defRPr>
            </a:pPr>
            <a:r>
              <a:rPr sz="3150" b="1">
                <a:solidFill>
                  <a:srgbClr val="F6F4EF"/>
                </a:solidFill>
              </a:rPr>
              <a:t>6,0 M€</a:t>
            </a:r>
            <a:endParaRPr sz="3150" b="1">
              <a:solidFill>
                <a:srgbClr val="F6F4EF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6572250" y="4267200"/>
            <a:ext cx="238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A8A8A4"/>
                </a:solidFill>
              </a:defRPr>
            </a:pPr>
            <a:r>
              <a:rPr sz="1050" b="1">
                <a:solidFill>
                  <a:srgbClr val="A8A8A4"/>
                </a:solidFill>
              </a:rPr>
              <a:t>POST-MONEY</a:t>
            </a:r>
            <a:endParaRPr sz="1050" b="1">
              <a:solidFill>
                <a:srgbClr val="A8A8A4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6191250" y="5257800"/>
            <a:ext cx="5391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Base de discussion issue du dossier de levée.</a:t>
            </a:r>
            <a:endParaRPr sz="1275" b="0">
              <a:solidFill>
                <a:srgbClr val="56575B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Rectangle 21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USAGE DES FONDS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Priorité au dérisquage technique et à l’industrialisation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14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609600" y="1619250"/>
            <a:ext cx="523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E11B35"/>
                </a:solidFill>
              </a:defRPr>
            </a:pPr>
            <a:r>
              <a:rPr sz="1875" b="1">
                <a:solidFill>
                  <a:srgbClr val="E11B35"/>
                </a:solidFill>
              </a:rPr>
              <a:t>01</a:t>
            </a:r>
            <a:endParaRPr sz="1875" b="1">
              <a:solidFill>
                <a:srgbClr val="E11B35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1352550" y="16192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F6F4EF"/>
                </a:solidFill>
              </a:defRPr>
            </a:pPr>
            <a:r>
              <a:rPr sz="1500" b="1">
                <a:solidFill>
                  <a:srgbClr val="F6F4EF"/>
                </a:solidFill>
              </a:rPr>
              <a:t>CONCEPTION &amp; INGÉNIERIE</a:t>
            </a:r>
            <a:endParaRPr sz="1500" b="1">
              <a:solidFill>
                <a:srgbClr val="F6F4E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4857750" y="16192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D9D9D6"/>
                </a:solidFill>
              </a:defRPr>
            </a:pPr>
            <a:r>
              <a:rPr sz="1275" b="0">
                <a:solidFill>
                  <a:srgbClr val="D9D9D6"/>
                </a:solidFill>
              </a:rPr>
              <a:t>Architecture navale, CFD, structure, propulsion, énergie.</a:t>
            </a:r>
            <a:endParaRPr sz="1275" b="0">
              <a:solidFill>
                <a:srgbClr val="D9D9D6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1352550" y="2305050"/>
            <a:ext cx="96964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9" name="Rectangle 8"/>
          <p:cNvSpPr>
            <a:spLocks noGrp="1"/>
          </p:cNvSpPr>
          <p:nvPr/>
        </p:nvSpPr>
        <p:spPr>
          <a:xfrm>
            <a:off x="609600" y="2686050"/>
            <a:ext cx="523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E11B35"/>
                </a:solidFill>
              </a:defRPr>
            </a:pPr>
            <a:r>
              <a:rPr sz="1875" b="1">
                <a:solidFill>
                  <a:srgbClr val="E11B35"/>
                </a:solidFill>
              </a:rPr>
              <a:t>02</a:t>
            </a:r>
            <a:endParaRPr sz="1875" b="1">
              <a:solidFill>
                <a:srgbClr val="E11B35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1352550" y="26860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F6F4EF"/>
                </a:solidFill>
              </a:defRPr>
            </a:pPr>
            <a:r>
              <a:rPr sz="1500" b="1">
                <a:solidFill>
                  <a:srgbClr val="F6F4EF"/>
                </a:solidFill>
              </a:rPr>
              <a:t>PROTOTYPE &amp; ESSAIS</a:t>
            </a:r>
            <a:endParaRPr sz="1500" b="1">
              <a:solidFill>
                <a:srgbClr val="F6F4E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4857750" y="26860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D9D9D6"/>
                </a:solidFill>
              </a:defRPr>
            </a:pPr>
            <a:r>
              <a:rPr sz="1275" b="0">
                <a:solidFill>
                  <a:srgbClr val="D9D9D6"/>
                </a:solidFill>
              </a:rPr>
              <a:t>Fabrication, intégration, instrumentation, campagnes d’essais.</a:t>
            </a:r>
            <a:endParaRPr sz="1275" b="0">
              <a:solidFill>
                <a:srgbClr val="D9D9D6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1352550" y="3371850"/>
            <a:ext cx="96964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609600" y="3752850"/>
            <a:ext cx="523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E11B35"/>
                </a:solidFill>
              </a:defRPr>
            </a:pPr>
            <a:r>
              <a:rPr sz="1875" b="1">
                <a:solidFill>
                  <a:srgbClr val="E11B35"/>
                </a:solidFill>
              </a:rPr>
              <a:t>03</a:t>
            </a:r>
            <a:endParaRPr sz="1875" b="1">
              <a:solidFill>
                <a:srgbClr val="E11B35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1352550" y="37528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F6F4EF"/>
                </a:solidFill>
              </a:defRPr>
            </a:pPr>
            <a:r>
              <a:rPr sz="1500" b="1">
                <a:solidFill>
                  <a:srgbClr val="F6F4EF"/>
                </a:solidFill>
              </a:rPr>
              <a:t>INDUSTRIALISATION</a:t>
            </a:r>
            <a:endParaRPr sz="1500" b="1">
              <a:solidFill>
                <a:srgbClr val="F6F4EF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4857750" y="37528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D9D9D6"/>
                </a:solidFill>
              </a:defRPr>
            </a:pPr>
            <a:r>
              <a:rPr sz="1275" b="0">
                <a:solidFill>
                  <a:srgbClr val="D9D9D6"/>
                </a:solidFill>
              </a:rPr>
              <a:t>Partenaires, outillages, qualité, conformité et supply chain.</a:t>
            </a:r>
            <a:endParaRPr sz="1275" b="0">
              <a:solidFill>
                <a:srgbClr val="D9D9D6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1352550" y="4438650"/>
            <a:ext cx="96964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7" name="Rectangle 16"/>
          <p:cNvSpPr>
            <a:spLocks noGrp="1"/>
          </p:cNvSpPr>
          <p:nvPr/>
        </p:nvSpPr>
        <p:spPr>
          <a:xfrm>
            <a:off x="609600" y="4819650"/>
            <a:ext cx="523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75" b="1">
                <a:solidFill>
                  <a:srgbClr val="E11B35"/>
                </a:solidFill>
              </a:defRPr>
            </a:pPr>
            <a:r>
              <a:rPr sz="1875" b="1">
                <a:solidFill>
                  <a:srgbClr val="E11B35"/>
                </a:solidFill>
              </a:rPr>
              <a:t>04</a:t>
            </a:r>
            <a:endParaRPr sz="1875" b="1">
              <a:solidFill>
                <a:srgbClr val="E11B35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1352550" y="48196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F6F4EF"/>
                </a:solidFill>
              </a:defRPr>
            </a:pPr>
            <a:r>
              <a:rPr sz="1500" b="1">
                <a:solidFill>
                  <a:srgbClr val="F6F4EF"/>
                </a:solidFill>
              </a:rPr>
              <a:t>MARQUE &amp; COMMERCIAL</a:t>
            </a:r>
            <a:endParaRPr sz="1500" b="1">
              <a:solidFill>
                <a:srgbClr val="F6F4EF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4857750" y="48196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D9D9D6"/>
                </a:solidFill>
              </a:defRPr>
            </a:pPr>
            <a:r>
              <a:rPr sz="1275" b="0">
                <a:solidFill>
                  <a:srgbClr val="D9D9D6"/>
                </a:solidFill>
              </a:rPr>
              <a:t>Démonstration, contenus, premiers clients et partenariats.</a:t>
            </a:r>
            <a:endParaRPr sz="1275" b="0">
              <a:solidFill>
                <a:srgbClr val="D9D9D6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1352550" y="5505450"/>
            <a:ext cx="96964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21" name="Rectangle 20"/>
          <p:cNvSpPr>
            <a:spLocks noGrp="1"/>
          </p:cNvSpPr>
          <p:nvPr/>
        </p:nvSpPr>
        <p:spPr>
          <a:xfrm>
            <a:off x="609600" y="6067425"/>
            <a:ext cx="1047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E11B35"/>
                </a:solidFill>
              </a:defRPr>
            </a:pPr>
            <a:r>
              <a:rPr sz="1200" b="1">
                <a:solidFill>
                  <a:srgbClr val="E11B35"/>
                </a:solidFill>
              </a:rPr>
              <a:t>Répartition chiffrée à arrêter après chiffrage du programme technique et industriel.</a:t>
            </a:r>
            <a:endParaRPr sz="1200" b="1">
              <a:solidFill>
                <a:srgbClr val="E11B35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Rectangle 21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40018"/>
                </a:solidFill>
              </a:defRPr>
            </a:pPr>
            <a:r>
              <a:rPr sz="975" b="1">
                <a:solidFill>
                  <a:srgbClr val="A40018"/>
                </a:solidFill>
              </a:rPr>
              <a:t>ROADMAP</a:t>
            </a:r>
            <a:endParaRPr sz="975" b="1">
              <a:solidFill>
                <a:srgbClr val="A40018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111317"/>
                </a:solidFill>
              </a:defRPr>
            </a:pPr>
            <a:r>
              <a:rPr sz="2700" b="1">
                <a:solidFill>
                  <a:srgbClr val="111317"/>
                </a:solidFill>
              </a:rPr>
              <a:t>Une trajectoire jalonnée par des preuves de plus en plus fortes</a:t>
            </a:r>
            <a:endParaRPr sz="2700" b="1">
              <a:solidFill>
                <a:srgbClr val="111317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15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1000125" y="3238500"/>
            <a:ext cx="10191750" cy="38100"/>
          </a:xfrm>
          <a:prstGeom prst="rect">
            <a:avLst/>
          </a:prstGeom>
          <a:solidFill>
            <a:srgbClr val="C8C8C5"/>
          </a:solidFill>
          <a:ln w="0">
            <a:noFill/>
            <a:prstDash val="solid"/>
          </a:ln>
        </p:spPr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89535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238125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CADRAGE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238125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Spécifications et partenaires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9" name="Rounded Rectangle 8"/>
          <p:cNvSpPr>
            <a:spLocks noGrp="1"/>
          </p:cNvSpPr>
          <p:nvPr/>
        </p:nvSpPr>
        <p:spPr>
          <a:xfrm>
            <a:off x="327660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2619375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CONCEPTION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2619375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Calculs et architecture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12" name="Rounded Rectangle 11"/>
          <p:cNvSpPr>
            <a:spLocks noGrp="1"/>
          </p:cNvSpPr>
          <p:nvPr/>
        </p:nvSpPr>
        <p:spPr>
          <a:xfrm>
            <a:off x="584835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5191125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DÉMONSTRATEUR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5191125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Intégration et mise à l’eau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842010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7762875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VALIDATION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7762875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Essais et conformité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18" name="Rounded Rectangle 17"/>
          <p:cNvSpPr>
            <a:spLocks noGrp="1"/>
          </p:cNvSpPr>
          <p:nvPr/>
        </p:nvSpPr>
        <p:spPr>
          <a:xfrm>
            <a:off x="1108710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9" name="Rectangle 18"/>
          <p:cNvSpPr>
            <a:spLocks noGrp="1"/>
          </p:cNvSpPr>
          <p:nvPr/>
        </p:nvSpPr>
        <p:spPr>
          <a:xfrm>
            <a:off x="10001250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LANCEMENT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10001250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Premières unités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609600" y="552450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111317"/>
                </a:solidFill>
              </a:defRPr>
            </a:pPr>
            <a:r>
              <a:rPr sz="1350" b="1">
                <a:solidFill>
                  <a:srgbClr val="111317"/>
                </a:solidFill>
              </a:rPr>
              <a:t>Les dates et durées seront fixées après bouclage technique, industriel et financier.</a:t>
            </a:r>
            <a:endParaRPr sz="1350" b="1">
              <a:solidFill>
                <a:srgbClr val="111317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Rectangle 22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FONDATEUR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4524375" y="571500"/>
            <a:ext cx="666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 entrepreneur au service du passage à l’échelle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16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"/>
          <a:srcRect l="33594" r="33594"/>
          <a:stretch>
            <a:fillRect/>
          </a:stretch>
        </p:blipFill>
        <p:spPr>
          <a:xfrm>
            <a:off x="0" y="0"/>
            <a:ext cx="4000500" cy="6858000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0" y="0"/>
            <a:ext cx="4000500" cy="6858000"/>
          </a:xfrm>
          <a:prstGeom prst="rect">
            <a:avLst/>
          </a:prstGeom>
          <a:solidFill>
            <a:srgbClr val="000000">
              <a:alpha val="33333"/>
            </a:srgbClr>
          </a:solidFill>
          <a:ln w="0">
            <a:noFill/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523875" y="4953000"/>
            <a:ext cx="2952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STÉPHANE</a:t>
            </a:r>
            <a:endParaRPr sz="2325" b="1">
              <a:solidFill>
                <a:srgbClr val="F6F4EF"/>
              </a:solidFill>
            </a:endParaRPr>
          </a:p>
          <a:p>
            <a:pPr algn="l">
              <a:buNone/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LESSINGER</a:t>
            </a:r>
            <a:endParaRPr sz="2325" b="1">
              <a:solidFill>
                <a:srgbClr val="F6F4E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542925" y="584835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FONDATEUR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524375" y="1619250"/>
            <a:ext cx="647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F6F4EF"/>
                </a:solidFill>
              </a:defRPr>
            </a:pPr>
            <a:r>
              <a:rPr sz="2025" b="1">
                <a:solidFill>
                  <a:srgbClr val="F6F4EF"/>
                </a:solidFill>
              </a:rPr>
              <a:t>Un parcours de création et de développement</a:t>
            </a:r>
            <a:endParaRPr sz="2025" b="1">
              <a:solidFill>
                <a:srgbClr val="F6F4EF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4524375" y="22669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4857750" y="22288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Création et direction d’activités en France et à l’international.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4524375" y="281940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4857750" y="27813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Développement de gammes, brevets et dispositifs de production.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4524375" y="33718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4857750" y="33337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Négociation grands comptes et construction de réseaux commerciaux.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4524375" y="392430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4857750" y="38862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Management d’équipes terrain jusqu’à 200 personnes.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4524375" y="44767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4857750" y="44386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Passion déclarée pour l’aviation, les bateaux et la compétition.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4524375" y="5372100"/>
            <a:ext cx="6477000" cy="19050"/>
          </a:xfrm>
          <a:prstGeom prst="rect">
            <a:avLst/>
          </a:prstGeom>
          <a:solidFill>
            <a:srgbClr val="E11B35"/>
          </a:solidFill>
          <a:ln w="0">
            <a:noFill/>
            <a:prstDash val="solid"/>
          </a:ln>
        </p:spPr>
      </p:sp>
      <p:sp>
        <p:nvSpPr>
          <p:cNvPr id="21" name="Rectangle 20"/>
          <p:cNvSpPr>
            <a:spLocks noGrp="1"/>
          </p:cNvSpPr>
          <p:nvPr/>
        </p:nvSpPr>
        <p:spPr>
          <a:xfrm>
            <a:off x="4524375" y="5591175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PROCHAINE ÉTAPE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4524375" y="5867400"/>
            <a:ext cx="6477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F6F4EF"/>
                </a:solidFill>
              </a:defRPr>
            </a:pPr>
            <a:r>
              <a:rPr sz="1725" b="1">
                <a:solidFill>
                  <a:srgbClr val="F6F4EF"/>
                </a:solidFill>
              </a:rPr>
              <a:t>Financer et exécuter le programme de validation du Lessinger Racing Foil 30.</a:t>
            </a:r>
            <a:endParaRPr sz="1725" b="1">
              <a:solidFill>
                <a:srgbClr val="F6F4E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Rectangle 22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ORIGINE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4524375" y="571500"/>
            <a:ext cx="666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 créateur guidé par le design et la navigation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02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"/>
          <a:srcRect l="33594" r="33594"/>
          <a:stretch>
            <a:fillRect/>
          </a:stretch>
        </p:blipFill>
        <p:spPr>
          <a:xfrm>
            <a:off x="0" y="0"/>
            <a:ext cx="4000500" cy="6858000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0" y="0"/>
            <a:ext cx="4000500" cy="6858000"/>
          </a:xfrm>
          <a:prstGeom prst="rect">
            <a:avLst/>
          </a:prstGeom>
          <a:solidFill>
            <a:srgbClr val="000000">
              <a:alpha val="33333"/>
            </a:srgbClr>
          </a:solidFill>
          <a:ln w="0">
            <a:noFill/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523875" y="4953000"/>
            <a:ext cx="2952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STÉPHANE</a:t>
            </a:r>
            <a:endParaRPr sz="2325" b="1">
              <a:solidFill>
                <a:srgbClr val="F6F4EF"/>
              </a:solidFill>
            </a:endParaRPr>
          </a:p>
          <a:p>
            <a:pPr algn="l">
              <a:buNone/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LESSINGER</a:t>
            </a:r>
            <a:endParaRPr sz="2325" b="1">
              <a:solidFill>
                <a:srgbClr val="F6F4E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542925" y="584835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CRÉATEUR · CONCEPTEUR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524375" y="1619250"/>
            <a:ext cx="647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025" b="1">
                <a:solidFill>
                  <a:srgbClr val="F6F4EF"/>
                </a:solidFill>
              </a:defRPr>
            </a:pPr>
            <a:r>
              <a:rPr sz="2025" b="1">
                <a:solidFill>
                  <a:srgbClr val="F6F4EF"/>
                </a:solidFill>
              </a:rPr>
              <a:t>Pourquoi ce bateau ?</a:t>
            </a:r>
            <a:endParaRPr sz="2025" b="1">
              <a:solidFill>
                <a:srgbClr val="F6F4EF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4524375" y="22669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4857750" y="22288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Deux passions fondatrices : la navigation et le design automobile.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4524375" y="281940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4857750" y="27813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Une conviction : l’électrique doit rester émotionnel et désirable.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4524375" y="33718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4857750" y="33337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Transposer au nautisme les codes du grand tourisme.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4524375" y="392430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4857750" y="38862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Intégrer le foil à l’architecture, pas l’ajouter après coup.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4524375" y="44767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4857750" y="44386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Faire passer le projet de l’idée au prototype, puis à la série.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4524375" y="5372100"/>
            <a:ext cx="6477000" cy="19050"/>
          </a:xfrm>
          <a:prstGeom prst="rect">
            <a:avLst/>
          </a:prstGeom>
          <a:solidFill>
            <a:srgbClr val="E11B35"/>
          </a:solidFill>
          <a:ln w="0">
            <a:noFill/>
            <a:prstDash val="solid"/>
          </a:ln>
        </p:spPr>
      </p:sp>
      <p:sp>
        <p:nvSpPr>
          <p:cNvPr id="21" name="Rectangle 20"/>
          <p:cNvSpPr>
            <a:spLocks noGrp="1"/>
          </p:cNvSpPr>
          <p:nvPr/>
        </p:nvSpPr>
        <p:spPr>
          <a:xfrm>
            <a:off x="4524375" y="5591175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INTENTION FONDATRICE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4524375" y="5867400"/>
            <a:ext cx="6477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F6F4EF"/>
                </a:solidFill>
              </a:defRPr>
            </a:pPr>
            <a:r>
              <a:rPr sz="1725" b="1">
                <a:solidFill>
                  <a:srgbClr val="F6F4EF"/>
                </a:solidFill>
              </a:rPr>
              <a:t>Créer un bateau électrique responsable, sans renoncer au rêve ni au plaisir.</a:t>
            </a:r>
            <a:endParaRPr sz="1725" b="1">
              <a:solidFill>
                <a:srgbClr val="F6F4E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Rectangle 13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TRAJECTOIRE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Une passion de la navigation devenue projet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03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8" name="Rounded Rectangle 7"/>
          <p:cNvSpPr>
            <a:spLocks noGrp="1"/>
          </p:cNvSpPr>
          <p:nvPr/>
        </p:nvSpPr>
        <p:spPr>
          <a:xfrm>
            <a:off x="742950" y="56197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9" name="Rectangle 8"/>
          <p:cNvSpPr>
            <a:spLocks noGrp="1"/>
          </p:cNvSpPr>
          <p:nvPr/>
        </p:nvSpPr>
        <p:spPr>
          <a:xfrm>
            <a:off x="838200" y="56483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PREMIERS PAS</a:t>
            </a:r>
            <a:endParaRPr sz="825" b="1">
              <a:solidFill>
                <a:srgbClr val="F6F4EF"/>
              </a:solidFill>
            </a:endParaRPr>
          </a:p>
        </p:txBody>
      </p:sp>
      <p:sp>
        <p:nvSpPr>
          <p:cNvPr id="10" name="Rounded Rectangle 9"/>
          <p:cNvSpPr>
            <a:spLocks noGrp="1"/>
          </p:cNvSpPr>
          <p:nvPr/>
        </p:nvSpPr>
        <p:spPr>
          <a:xfrm>
            <a:off x="6096000" y="32956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1" name="Rectangle 10"/>
          <p:cNvSpPr>
            <a:spLocks noGrp="1"/>
          </p:cNvSpPr>
          <p:nvPr/>
        </p:nvSpPr>
        <p:spPr>
          <a:xfrm>
            <a:off x="6191250" y="33242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PERMIS DE MER</a:t>
            </a:r>
            <a:endParaRPr sz="825" b="1">
              <a:solidFill>
                <a:srgbClr val="F6F4EF"/>
              </a:solidFill>
            </a:endParaRPr>
          </a:p>
        </p:txBody>
      </p:sp>
      <p:sp>
        <p:nvSpPr>
          <p:cNvPr id="12" name="Rounded Rectangle 11"/>
          <p:cNvSpPr>
            <a:spLocks noGrp="1"/>
          </p:cNvSpPr>
          <p:nvPr/>
        </p:nvSpPr>
        <p:spPr>
          <a:xfrm>
            <a:off x="6096000" y="56197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6191250" y="56483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LE PROJET AUJOURD’HUI</a:t>
            </a:r>
            <a:endParaRPr sz="825" b="1">
              <a:solidFill>
                <a:srgbClr val="F6F4EF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"/>
          <a:srcRect t="14528" b="14528"/>
          <a:stretch>
            <a:fillRect/>
          </a:stretch>
        </p:blipFill>
        <p:spPr>
          <a:xfrm>
            <a:off x="609600" y="1562100"/>
            <a:ext cx="5048250" cy="447675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rcRect t="16102" b="16102"/>
          <a:stretch>
            <a:fillRect/>
          </a:stretch>
        </p:blipFill>
        <p:spPr>
          <a:xfrm>
            <a:off x="5962650" y="1562100"/>
            <a:ext cx="5619750" cy="21431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rcRect t="34746" b="34746"/>
          <a:stretch>
            <a:fillRect/>
          </a:stretch>
        </p:blipFill>
        <p:spPr>
          <a:xfrm>
            <a:off x="5962650" y="3895725"/>
            <a:ext cx="5619750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" name="Rectangle 11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INSPIRATION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 langage de design construit par croisements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04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RIVA · FERRARI · BUGATTI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41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SCIENCE-FICTION · FOILS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822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FORD GT40 · AC COBRA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609600" y="6296025"/>
            <a:ext cx="10953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E11B35"/>
                </a:solidFill>
              </a:defRPr>
            </a:pPr>
            <a:r>
              <a:rPr sz="1125" b="1">
                <a:solidFill>
                  <a:srgbClr val="E11B35"/>
                </a:solidFill>
              </a:rPr>
              <a:t>Références personnelles de design — aucune affiliation ou partenariat revendiqué avec les marques citées.</a:t>
            </a:r>
            <a:endParaRPr sz="1125" b="1">
              <a:solidFill>
                <a:srgbClr val="E11B35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"/>
          <a:srcRect t="13158" b="13158"/>
          <a:stretch>
            <a:fillRect/>
          </a:stretch>
        </p:blipFill>
        <p:spPr>
          <a:xfrm>
            <a:off x="609600" y="1619250"/>
            <a:ext cx="3333750" cy="40957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rcRect t="13158" b="13158"/>
          <a:stretch>
            <a:fillRect/>
          </a:stretch>
        </p:blipFill>
        <p:spPr>
          <a:xfrm>
            <a:off x="4419600" y="1619250"/>
            <a:ext cx="3333750" cy="409575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rcRect t="13158" b="13158"/>
          <a:stretch>
            <a:fillRect/>
          </a:stretch>
        </p:blipFill>
        <p:spPr>
          <a:xfrm>
            <a:off x="8229600" y="1619250"/>
            <a:ext cx="3333750" cy="40957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Rectangle 9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VISION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Réconcilier émotion nautique et propulsion électrique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05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"/>
          <a:srcRect l="18322" r="18322"/>
          <a:stretch>
            <a:fillRect/>
          </a:stretch>
        </p:blipFill>
        <p:spPr>
          <a:xfrm>
            <a:off x="6572250" y="1571625"/>
            <a:ext cx="5010150" cy="4448175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609600" y="1695450"/>
            <a:ext cx="52863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UN NOUVEAU</a:t>
            </a:r>
            <a:endParaRPr sz="2325" b="1">
              <a:solidFill>
                <a:srgbClr val="F6F4EF"/>
              </a:solidFill>
            </a:endParaRPr>
          </a:p>
          <a:p>
            <a:pPr algn="l">
              <a:buNone/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ROADSTER NAUTIQUE</a:t>
            </a:r>
            <a:endParaRPr sz="2325" b="1">
              <a:solidFill>
                <a:srgbClr val="F6F4E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09600" y="2924175"/>
            <a:ext cx="5238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0">
                <a:solidFill>
                  <a:srgbClr val="D9D9D6"/>
                </a:solidFill>
              </a:defRPr>
            </a:pPr>
            <a:r>
              <a:rPr sz="1650" b="0">
                <a:solidFill>
                  <a:srgbClr val="D9D9D6"/>
                </a:solidFill>
              </a:rPr>
              <a:t>Une silhouette inspirée des runabouts classiques, une navigation sur foils et une chaîne de propulsion électrique réunies dans un concept premium compact.</a:t>
            </a:r>
            <a:endParaRPr sz="1650" b="0">
              <a:solidFill>
                <a:srgbClr val="D9D9D6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4572000"/>
            <a:ext cx="4953000" cy="19050"/>
          </a:xfrm>
          <a:prstGeom prst="rect">
            <a:avLst/>
          </a:prstGeom>
          <a:solidFill>
            <a:srgbClr val="E11B35"/>
          </a:solidFill>
          <a:ln w="0">
            <a:noFill/>
            <a:prstDash val="solid"/>
          </a:ln>
        </p:spPr>
      </p:sp>
      <p:sp>
        <p:nvSpPr>
          <p:cNvPr id="9" name="Rectangle 8"/>
          <p:cNvSpPr>
            <a:spLocks noGrp="1"/>
          </p:cNvSpPr>
          <p:nvPr/>
        </p:nvSpPr>
        <p:spPr>
          <a:xfrm>
            <a:off x="609600" y="4781550"/>
            <a:ext cx="51435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0">
                <a:solidFill>
                  <a:srgbClr val="A8A8A4"/>
                </a:solidFill>
              </a:defRPr>
            </a:pPr>
            <a:r>
              <a:rPr sz="1350" b="0">
                <a:solidFill>
                  <a:srgbClr val="A8A8A4"/>
                </a:solidFill>
              </a:rPr>
              <a:t>Le projet est au stade conceptuel : performances, architecture et industrialisation doivent être validées par calculs, prototype et essais.</a:t>
            </a:r>
            <a:endParaRPr sz="1350" b="0">
              <a:solidFill>
                <a:srgbClr val="A8A8A4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Rectangle 13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DESIGN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Une signature immédiatement reconnaissable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06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"/>
          <a:srcRect t="14528" b="14528"/>
          <a:stretch>
            <a:fillRect/>
          </a:stretch>
        </p:blipFill>
        <p:spPr>
          <a:xfrm>
            <a:off x="609600" y="1562100"/>
            <a:ext cx="5048250" cy="44767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rcRect t="16102" b="16102"/>
          <a:stretch>
            <a:fillRect/>
          </a:stretch>
        </p:blipFill>
        <p:spPr>
          <a:xfrm>
            <a:off x="5962650" y="1562100"/>
            <a:ext cx="5619750" cy="21431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rcRect t="34746" b="34746"/>
          <a:stretch>
            <a:fillRect/>
          </a:stretch>
        </p:blipFill>
        <p:spPr>
          <a:xfrm>
            <a:off x="5962650" y="3895725"/>
            <a:ext cx="5619750" cy="2143125"/>
          </a:xfrm>
          <a:prstGeom prst="rect">
            <a:avLst/>
          </a:prstGeom>
        </p:spPr>
      </p:pic>
      <p:sp>
        <p:nvSpPr>
          <p:cNvPr id="8" name="Rounded Rectangle 7"/>
          <p:cNvSpPr>
            <a:spLocks noGrp="1"/>
          </p:cNvSpPr>
          <p:nvPr/>
        </p:nvSpPr>
        <p:spPr>
          <a:xfrm>
            <a:off x="742950" y="56197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9" name="Rectangle 8"/>
          <p:cNvSpPr>
            <a:spLocks noGrp="1"/>
          </p:cNvSpPr>
          <p:nvPr/>
        </p:nvSpPr>
        <p:spPr>
          <a:xfrm>
            <a:off x="838200" y="56483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PROFIL FUSELÉ</a:t>
            </a:r>
            <a:endParaRPr sz="825" b="1">
              <a:solidFill>
                <a:srgbClr val="F6F4EF"/>
              </a:solidFill>
            </a:endParaRPr>
          </a:p>
        </p:txBody>
      </p:sp>
      <p:sp>
        <p:nvSpPr>
          <p:cNvPr id="10" name="Rounded Rectangle 9"/>
          <p:cNvSpPr>
            <a:spLocks noGrp="1"/>
          </p:cNvSpPr>
          <p:nvPr/>
        </p:nvSpPr>
        <p:spPr>
          <a:xfrm>
            <a:off x="6096000" y="32956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1" name="Rectangle 10"/>
          <p:cNvSpPr>
            <a:spLocks noGrp="1"/>
          </p:cNvSpPr>
          <p:nvPr/>
        </p:nvSpPr>
        <p:spPr>
          <a:xfrm>
            <a:off x="6191250" y="33242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COCKPIT SCULPTÉ</a:t>
            </a:r>
            <a:endParaRPr sz="825" b="1">
              <a:solidFill>
                <a:srgbClr val="F6F4EF"/>
              </a:solidFill>
            </a:endParaRPr>
          </a:p>
        </p:txBody>
      </p:sp>
      <p:sp>
        <p:nvSpPr>
          <p:cNvPr id="12" name="Rounded Rectangle 11"/>
          <p:cNvSpPr>
            <a:spLocks noGrp="1"/>
          </p:cNvSpPr>
          <p:nvPr/>
        </p:nvSpPr>
        <p:spPr>
          <a:xfrm>
            <a:off x="6096000" y="56197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6191250" y="56483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TERRASSE ARRIÈRE</a:t>
            </a:r>
            <a:endParaRPr sz="825" b="1">
              <a:solidFill>
                <a:srgbClr val="F6F4E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Rectangle 16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40018"/>
                </a:solidFill>
              </a:defRPr>
            </a:pPr>
            <a:r>
              <a:rPr sz="975" b="1">
                <a:solidFill>
                  <a:srgbClr val="A40018"/>
                </a:solidFill>
              </a:rPr>
              <a:t>EXPÉRIENCE</a:t>
            </a:r>
            <a:endParaRPr sz="975" b="1">
              <a:solidFill>
                <a:srgbClr val="A40018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111317"/>
                </a:solidFill>
              </a:defRPr>
            </a:pPr>
            <a:r>
              <a:rPr sz="2700" b="1">
                <a:solidFill>
                  <a:srgbClr val="111317"/>
                </a:solidFill>
              </a:rPr>
              <a:t>Un cockpit centré sur le pilotage et le plaisir à bord</a:t>
            </a:r>
            <a:endParaRPr sz="2700" b="1">
              <a:solidFill>
                <a:srgbClr val="111317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07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"/>
          <a:srcRect l="5419" r="5419"/>
          <a:stretch>
            <a:fillRect/>
          </a:stretch>
        </p:blipFill>
        <p:spPr>
          <a:xfrm>
            <a:off x="609600" y="1571625"/>
            <a:ext cx="7096125" cy="4476750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8191500" y="165735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250" b="1">
                <a:solidFill>
                  <a:srgbClr val="A40018"/>
                </a:solidFill>
              </a:defRPr>
            </a:pPr>
            <a:r>
              <a:rPr sz="2250" b="1">
                <a:solidFill>
                  <a:srgbClr val="A40018"/>
                </a:solidFill>
              </a:rPr>
              <a:t>01</a:t>
            </a:r>
            <a:endParaRPr sz="2250" b="1">
              <a:solidFill>
                <a:srgbClr val="A4001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8858250" y="1695450"/>
            <a:ext cx="238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111317"/>
                </a:solidFill>
              </a:defRPr>
            </a:pPr>
            <a:r>
              <a:rPr sz="1800" b="1">
                <a:solidFill>
                  <a:srgbClr val="111317"/>
                </a:solidFill>
              </a:rPr>
              <a:t>Pilotage</a:t>
            </a:r>
            <a:endParaRPr sz="1800" b="1">
              <a:solidFill>
                <a:srgbClr val="111317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8858250" y="2066925"/>
            <a:ext cx="2333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Poste de conduite enveloppant et instrumentation intégrée.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8191500" y="2876550"/>
            <a:ext cx="3000375" cy="9525"/>
          </a:xfrm>
          <a:prstGeom prst="rect">
            <a:avLst/>
          </a:prstGeom>
          <a:solidFill>
            <a:srgbClr val="CFCFCB"/>
          </a:solidFill>
          <a:ln w="0">
            <a:noFill/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8191500" y="308610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250" b="1">
                <a:solidFill>
                  <a:srgbClr val="A40018"/>
                </a:solidFill>
              </a:defRPr>
            </a:pPr>
            <a:r>
              <a:rPr sz="2250" b="1">
                <a:solidFill>
                  <a:srgbClr val="A40018"/>
                </a:solidFill>
              </a:rPr>
              <a:t>02</a:t>
            </a:r>
            <a:endParaRPr sz="2250" b="1">
              <a:solidFill>
                <a:srgbClr val="A4001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8858250" y="3124200"/>
            <a:ext cx="238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111317"/>
                </a:solidFill>
              </a:defRPr>
            </a:pPr>
            <a:r>
              <a:rPr sz="1800" b="1">
                <a:solidFill>
                  <a:srgbClr val="111317"/>
                </a:solidFill>
              </a:rPr>
              <a:t>Convivialité</a:t>
            </a:r>
            <a:endParaRPr sz="1800" b="1">
              <a:solidFill>
                <a:srgbClr val="111317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8858250" y="3495675"/>
            <a:ext cx="2333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Assises arrière et circulation ouverte vers la plateforme.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8191500" y="4305300"/>
            <a:ext cx="3000375" cy="9525"/>
          </a:xfrm>
          <a:prstGeom prst="rect">
            <a:avLst/>
          </a:prstGeom>
          <a:solidFill>
            <a:srgbClr val="CFCFCB"/>
          </a:solidFill>
          <a:ln w="0">
            <a:noFill/>
            <a:prstDash val="solid"/>
          </a:ln>
        </p:spPr>
      </p:sp>
      <p:sp>
        <p:nvSpPr>
          <p:cNvPr id="14" name="Rectangle 13"/>
          <p:cNvSpPr>
            <a:spLocks noGrp="1"/>
          </p:cNvSpPr>
          <p:nvPr/>
        </p:nvSpPr>
        <p:spPr>
          <a:xfrm>
            <a:off x="8191500" y="451485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250" b="1">
                <a:solidFill>
                  <a:srgbClr val="A40018"/>
                </a:solidFill>
              </a:defRPr>
            </a:pPr>
            <a:r>
              <a:rPr sz="2250" b="1">
                <a:solidFill>
                  <a:srgbClr val="A40018"/>
                </a:solidFill>
              </a:rPr>
              <a:t>03</a:t>
            </a:r>
            <a:endParaRPr sz="2250" b="1">
              <a:solidFill>
                <a:srgbClr val="A40018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8858250" y="4552950"/>
            <a:ext cx="238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800" b="1">
                <a:solidFill>
                  <a:srgbClr val="111317"/>
                </a:solidFill>
              </a:defRPr>
            </a:pPr>
            <a:r>
              <a:rPr sz="1800" b="1">
                <a:solidFill>
                  <a:srgbClr val="111317"/>
                </a:solidFill>
              </a:rPr>
              <a:t>Finitions</a:t>
            </a:r>
            <a:endParaRPr sz="1800" b="1">
              <a:solidFill>
                <a:srgbClr val="111317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8858250" y="4924425"/>
            <a:ext cx="2333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Contraste entre sellerie, bois et surfaces métalliques.</a:t>
            </a:r>
            <a:endParaRPr sz="1275" b="0">
              <a:solidFill>
                <a:srgbClr val="56575B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" name="Rectangle 11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TECHNOLOGIE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Le foil porte le concept — il reste à le démontrer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08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"/>
          <a:srcRect t="13158" b="13158"/>
          <a:stretch>
            <a:fillRect/>
          </a:stretch>
        </p:blipFill>
        <p:spPr>
          <a:xfrm>
            <a:off x="609600" y="1619250"/>
            <a:ext cx="3333750" cy="40957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rcRect t="13158" b="13158"/>
          <a:stretch>
            <a:fillRect/>
          </a:stretch>
        </p:blipFill>
        <p:spPr>
          <a:xfrm>
            <a:off x="4419600" y="1619250"/>
            <a:ext cx="3333750" cy="409575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13158" b="13158"/>
          <a:stretch>
            <a:fillRect/>
          </a:stretch>
        </p:blipFill>
        <p:spPr>
          <a:xfrm>
            <a:off x="8229600" y="1619250"/>
            <a:ext cx="3333750" cy="4095750"/>
          </a:xfrm>
          <a:prstGeom prst="rect">
            <a:avLst/>
          </a:prstGeom>
        </p:spPr>
      </p:pic>
      <p:sp>
        <p:nvSpPr>
          <p:cNvPr id="8" name="Rectangle 7"/>
          <p:cNvSpPr>
            <a:spLocks noGrp="1"/>
          </p:cNvSpPr>
          <p:nvPr/>
        </p:nvSpPr>
        <p:spPr>
          <a:xfrm>
            <a:off x="60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1 · COQUE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41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2 · TRANSITION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822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3 · VOL SUR FOILS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609600" y="6296025"/>
            <a:ext cx="10953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125" b="1">
                <a:solidFill>
                  <a:srgbClr val="E11B35"/>
                </a:solidFill>
              </a:defRPr>
            </a:pPr>
            <a:r>
              <a:rPr sz="1125" b="1">
                <a:solidFill>
                  <a:srgbClr val="E11B35"/>
                </a:solidFill>
              </a:rPr>
              <a:t>Séquence illustrative — comportement hydrodynamique à confirmer par CFD, dimensionnement structurel et essais.</a:t>
            </a:r>
            <a:endParaRPr sz="1125" b="1">
              <a:solidFill>
                <a:srgbClr val="E11B35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Rectangle 10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PROPULSION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Une intégration électrique au cœur de l’architecture foil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buNone/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09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"/>
          <a:srcRect l="6875" r="6875"/>
          <a:stretch>
            <a:fillRect/>
          </a:stretch>
        </p:blipFill>
        <p:spPr>
          <a:xfrm>
            <a:off x="609600" y="1619250"/>
            <a:ext cx="6572250" cy="4286250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7715250" y="169545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00" b="1">
                <a:solidFill>
                  <a:srgbClr val="E11B35"/>
                </a:solidFill>
              </a:defRPr>
            </a:pPr>
            <a:r>
              <a:rPr sz="1200" b="1">
                <a:solidFill>
                  <a:srgbClr val="E11B35"/>
                </a:solidFill>
              </a:rPr>
              <a:t>CONCEPT D’INTÉGRATION</a:t>
            </a:r>
            <a:endParaRPr sz="1200" b="1">
              <a:solidFill>
                <a:srgbClr val="E11B35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7715250" y="2114550"/>
            <a:ext cx="33337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2250" b="1">
                <a:solidFill>
                  <a:srgbClr val="F6F4EF"/>
                </a:solidFill>
              </a:defRPr>
            </a:pPr>
            <a:r>
              <a:rPr sz="2250" b="1">
                <a:solidFill>
                  <a:srgbClr val="F6F4EF"/>
                </a:solidFill>
              </a:rPr>
              <a:t>Propulsion électrique</a:t>
            </a:r>
            <a:endParaRPr sz="2250" b="1">
              <a:solidFill>
                <a:srgbClr val="F6F4EF"/>
              </a:solidFill>
            </a:endParaRPr>
          </a:p>
          <a:p>
            <a:pPr algn="l">
              <a:buNone/>
              <a:defRPr sz="2250" b="1">
                <a:solidFill>
                  <a:srgbClr val="F6F4EF"/>
                </a:solidFill>
              </a:defRPr>
            </a:pPr>
            <a:r>
              <a:rPr sz="2250" b="1">
                <a:solidFill>
                  <a:srgbClr val="F6F4EF"/>
                </a:solidFill>
              </a:rPr>
              <a:t>intégrée au foil</a:t>
            </a:r>
            <a:endParaRPr sz="2250" b="1">
              <a:solidFill>
                <a:srgbClr val="F6F4E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7715250" y="3143250"/>
            <a:ext cx="3333750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425" b="0">
                <a:solidFill>
                  <a:srgbClr val="D9D9D6"/>
                </a:solidFill>
              </a:defRPr>
            </a:pPr>
            <a:r>
              <a:rPr sz="1425" b="0">
                <a:solidFill>
                  <a:srgbClr val="D9D9D6"/>
                </a:solidFill>
              </a:rPr>
              <a:t>Le principe montré dans les sources associe le système propulsif à l’appendice immergé. L’architecture définitive — moteurs, batteries, refroidissement, commande et sécurité — reste à figer.</a:t>
            </a:r>
            <a:endParaRPr sz="1425" b="0">
              <a:solidFill>
                <a:srgbClr val="D9D9D6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7715250" y="4953000"/>
            <a:ext cx="3333750" cy="19050"/>
          </a:xfrm>
          <a:prstGeom prst="rect">
            <a:avLst/>
          </a:prstGeom>
          <a:solidFill>
            <a:srgbClr val="E11B35"/>
          </a:solidFill>
          <a:ln w="0">
            <a:noFill/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7715250" y="5143500"/>
            <a:ext cx="3333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275" b="0">
                <a:solidFill>
                  <a:srgbClr val="A8A8A4"/>
                </a:solidFill>
              </a:defRPr>
            </a:pPr>
            <a:r>
              <a:rPr sz="1275" b="0">
                <a:solidFill>
                  <a:srgbClr val="A8A8A4"/>
                </a:solidFill>
              </a:rPr>
              <a:t>Objectif : réduire les appendices visibles et préserver la pureté de la ligne.</a:t>
            </a:r>
            <a:endParaRPr sz="1275" b="0">
              <a:solidFill>
                <a:srgbClr val="A8A8A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5118</Words>
  <Application>WPS Docs</Application>
  <PresentationFormat>Converted Presentation</PresentationFormat>
  <Paragraphs>371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Helvetica Neue</vt:lpstr>
      <vt:lpstr>Microsoft YaHei</vt:lpstr>
      <vt:lpstr>汉仪旗黑</vt:lpstr>
      <vt:lpstr>Arial Unicode MS</vt:lpstr>
      <vt:lpstr>宋体-简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WPS_1785837385</cp:lastModifiedBy>
  <cp:revision>1</cp:revision>
  <dcterms:created xsi:type="dcterms:W3CDTF">2026-08-17T11:53:00Z</dcterms:created>
  <dcterms:modified xsi:type="dcterms:W3CDTF">2026-08-17T11:53:00Z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F5008B61B08B79131CF6826A0F1A884E_43</vt:lpwstr>
  </property>
  <property fmtid="{D5CDD505-2E9C-101B-9397-08002B2CF9AE}" pid="3" name="KSOProductBuildVer">
    <vt:lpwstr>1033-12.1.26050.26050</vt:lpwstr>
  </property>
</Properties>
</file>